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8" r:id="rId1"/>
  </p:sldMasterIdLst>
  <p:sldIdLst>
    <p:sldId id="256" r:id="rId2"/>
    <p:sldId id="259" r:id="rId3"/>
    <p:sldId id="258" r:id="rId4"/>
    <p:sldId id="260" r:id="rId5"/>
    <p:sldId id="263" r:id="rId6"/>
    <p:sldId id="264" r:id="rId7"/>
    <p:sldId id="271" r:id="rId8"/>
    <p:sldId id="272" r:id="rId9"/>
    <p:sldId id="265" r:id="rId10"/>
    <p:sldId id="261" r:id="rId11"/>
    <p:sldId id="266" r:id="rId12"/>
    <p:sldId id="267" r:id="rId13"/>
    <p:sldId id="262" r:id="rId14"/>
    <p:sldId id="275" r:id="rId15"/>
    <p:sldId id="268" r:id="rId16"/>
    <p:sldId id="273"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AFC"/>
    <a:srgbClr val="E6F7E9"/>
    <a:srgbClr val="2D70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25139F-A34D-955A-5507-CF6B6C8411E7}" v="63" dt="2024-03-03T11:51:26.844"/>
    <p1510:client id="{2A0B10AE-F60D-322D-476B-65302FB00585}" v="4272" dt="2024-03-03T20:29:34.111"/>
    <p1510:client id="{521D6337-A037-F2BB-DC0C-FDA4ECA58C0A}" v="1308" dt="2024-03-04T19:09:28.198"/>
    <p1510:client id="{532909F8-CB55-2111-4980-8649CD1F937F}" v="282" dt="2024-03-03T13:37:31.959"/>
    <p1510:client id="{59F9C508-A0DC-8FCA-858E-94AAC4FD624B}" v="25" dt="2024-03-03T13:04:07.815"/>
    <p1510:client id="{B836DDDB-FBC7-4B87-5637-14CE21136EC1}" v="7" dt="2024-03-05T03:46:41.664"/>
    <p1510:client id="{B92BBAD5-84E4-6636-04A2-A823E41DD6BB}" v="138" dt="2024-03-03T12:56:49.283"/>
    <p1510:client id="{C2E5B6D6-0175-81E7-F5BE-AC152DD1FD4A}" v="114" dt="2024-03-05T06:30:01.562"/>
    <p1510:client id="{C98F819F-D774-48F5-030A-A0702B2CCCFC}" v="16" dt="2024-03-03T13:56:03.251"/>
    <p1510:client id="{CE49558D-A522-4F25-9685-42DA6B21F68B}" v="52" dt="2024-03-05T07:14:58.4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3/4/2024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31943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3/4/2024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44454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3/4/2024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36920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3/4/2024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4119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3/4/2024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36400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3/4/2024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88647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3/4/2024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03634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3/4/2024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8274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3/4/2024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09641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3/4/2024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13594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3/4/2024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81768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3/4/2024</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95464157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1" r:id="rId6"/>
    <p:sldLayoutId id="2147483837" r:id="rId7"/>
    <p:sldLayoutId id="2147483838" r:id="rId8"/>
    <p:sldLayoutId id="2147483839" r:id="rId9"/>
    <p:sldLayoutId id="2147483840" r:id="rId10"/>
    <p:sldLayoutId id="214748384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iiitaphyd-my.sharepoint.com/:w:/r/personal/vilal_ali_students_iiit_ac_in/_layouts/15/Doc.aspx?sourcedoc=%7B9521591A-56EA-4914-9471-9B72FD2D08BE%7D&amp;file=Project1_11.docx&amp;action=default&amp;mobileredirect=true"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serc-courses/se-project-1--_11/pull/30" TargetMode="External"/><Relationship Id="rId13" Type="http://schemas.openxmlformats.org/officeDocument/2006/relationships/hyperlink" Target="https://github.com/serc-courses/se-project-1--_11/issues/24" TargetMode="External"/><Relationship Id="rId3" Type="http://schemas.openxmlformats.org/officeDocument/2006/relationships/hyperlink" Target="https://github.com/serc-courses/se-project-1--_11/issues/15" TargetMode="External"/><Relationship Id="rId7" Type="http://schemas.openxmlformats.org/officeDocument/2006/relationships/hyperlink" Target="https://github.com/serc-courses/se-project-1--_11/issues/12" TargetMode="External"/><Relationship Id="rId12" Type="http://schemas.openxmlformats.org/officeDocument/2006/relationships/hyperlink" Target="https://github.com/serc-courses/se-project-1--_11/pull/19"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github.com/serc-courses/se-project-1--_11/pull/18" TargetMode="External"/><Relationship Id="rId11" Type="http://schemas.openxmlformats.org/officeDocument/2006/relationships/hyperlink" Target="https://github.com/serc-courses/se-project-1--_11/issues/14" TargetMode="External"/><Relationship Id="rId5" Type="http://schemas.openxmlformats.org/officeDocument/2006/relationships/hyperlink" Target="https://github.com/serc-courses/se-project-1--_11/issues/10" TargetMode="External"/><Relationship Id="rId15" Type="http://schemas.openxmlformats.org/officeDocument/2006/relationships/hyperlink" Target="https://github.com/serc-courses/se-project-1--_11/issues/20" TargetMode="External"/><Relationship Id="rId10" Type="http://schemas.openxmlformats.org/officeDocument/2006/relationships/hyperlink" Target="https://github.com/serc-courses/se-project-1--_11/pull/31" TargetMode="External"/><Relationship Id="rId4" Type="http://schemas.openxmlformats.org/officeDocument/2006/relationships/hyperlink" Target="https://github.com/serc-courses/se-project-1--_11/pull/26" TargetMode="External"/><Relationship Id="rId9" Type="http://schemas.openxmlformats.org/officeDocument/2006/relationships/hyperlink" Target="https://github.com/serc-courses/se-project-1--_11/issues/16" TargetMode="External"/><Relationship Id="rId14" Type="http://schemas.openxmlformats.org/officeDocument/2006/relationships/hyperlink" Target="https://github.com/serc-courses/se-project-1--_11/pull/27"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vilal-ali.github.io/seproject1-11-Refactor/html/main_report/htmlx/lbd/dashboard.html" TargetMode="External"/><Relationship Id="rId5" Type="http://schemas.openxmlformats.org/officeDocument/2006/relationships/hyperlink" Target="https://vilal-ali.github.io/seproject1-11source/public/html/main_report/htmlx/lbd/dashboard.html"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chat.openai.com/share/be67ca2b-6afe-4293-87d0-95bb9d7daad9"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iiitaphyd-my.sharepoint.com/:w:/r/personal/vilal_ali_students_iiit_ac_in/_layouts/15/Doc.aspx?sourcedoc=%7B9521591A-56EA-4914-9471-9B72FD2D08BE%7D&amp;file=Project1_11.docx&amp;action=default&amp;mobileredirect=true"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iiitaphyd-my.sharepoint.com/:w:/r/personal/vilal_ali_students_iiit_ac_in/_layouts/15/Doc.aspx?sourcedoc=%7B9521591A-56EA-4914-9471-9B72FD2D08BE%7D&amp;file=Project1_11.docx&amp;action=default&amp;mobileredirect=true"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6" name="Rectangle 3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38" name="Rectangle 3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The library - AI Generated Artwork - NightCafe Creator">
            <a:extLst>
              <a:ext uri="{FF2B5EF4-FFF2-40B4-BE49-F238E27FC236}">
                <a16:creationId xmlns:a16="http://schemas.microsoft.com/office/drawing/2014/main" id="{FDBF2D24-67FA-7F6C-C8F4-E0EC97584C4E}"/>
              </a:ext>
            </a:extLst>
          </p:cNvPr>
          <p:cNvPicPr>
            <a:picLocks noChangeAspect="1"/>
          </p:cNvPicPr>
          <p:nvPr/>
        </p:nvPicPr>
        <p:blipFill rotWithShape="1">
          <a:blip r:embed="rId2">
            <a:alphaModFix/>
          </a:blip>
          <a:srcRect t="15726" r="-1" b="-1"/>
          <a:stretch/>
        </p:blipFill>
        <p:spPr>
          <a:xfrm>
            <a:off x="20" y="10"/>
            <a:ext cx="12188932" cy="6856614"/>
          </a:xfrm>
          <a:prstGeom prst="rect">
            <a:avLst/>
          </a:prstGeom>
        </p:spPr>
      </p:pic>
      <p:sp>
        <p:nvSpPr>
          <p:cNvPr id="340" name="Rectangle 339">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C183D7F6-B498-43B3-948B-1728B52AA6E4}">
                <adec:decorative xmlns:adec="http://schemas.microsoft.com/office/drawing/2017/decorative" val="1"/>
              </a:ext>
            </a:extLst>
          </p:cNvPr>
          <p:cNvSpPr>
            <a:spLocks noGrp="1"/>
          </p:cNvSpPr>
          <p:nvPr>
            <p:ph type="ctrTitle"/>
          </p:nvPr>
        </p:nvSpPr>
        <p:spPr>
          <a:xfrm>
            <a:off x="7735" y="2017"/>
            <a:ext cx="12198043" cy="2143226"/>
          </a:xfrm>
          <a:solidFill>
            <a:srgbClr val="002060"/>
          </a:solidFill>
        </p:spPr>
        <p:txBody>
          <a:bodyPr anchor="b">
            <a:normAutofit fontScale="90000"/>
          </a:bodyPr>
          <a:lstStyle/>
          <a:p>
            <a:pPr>
              <a:lnSpc>
                <a:spcPct val="90000"/>
              </a:lnSpc>
            </a:pPr>
            <a:r>
              <a:rPr lang="en-US" sz="5000" b="1" err="1">
                <a:solidFill>
                  <a:schemeClr val="bg1"/>
                </a:solidFill>
                <a:ea typeface="+mj-lt"/>
                <a:cs typeface="+mj-lt"/>
              </a:rPr>
              <a:t>Sismics</a:t>
            </a:r>
            <a:r>
              <a:rPr lang="en-US" sz="5000" b="1">
                <a:solidFill>
                  <a:schemeClr val="bg1"/>
                </a:solidFill>
                <a:ea typeface="+mj-lt"/>
                <a:cs typeface="+mj-lt"/>
              </a:rPr>
              <a:t> Books</a:t>
            </a:r>
            <a:br>
              <a:rPr lang="en-US" sz="5000" b="1">
                <a:solidFill>
                  <a:schemeClr val="bg1"/>
                </a:solidFill>
                <a:ea typeface="+mj-lt"/>
                <a:cs typeface="+mj-lt"/>
              </a:rPr>
            </a:br>
            <a:r>
              <a:rPr lang="en-US" sz="5000" b="1">
                <a:solidFill>
                  <a:schemeClr val="bg1"/>
                </a:solidFill>
                <a:ea typeface="+mj-lt"/>
                <a:cs typeface="+mj-lt"/>
              </a:rPr>
              <a:t>Project-1</a:t>
            </a:r>
            <a:br>
              <a:rPr lang="en-US" sz="5000" b="1">
                <a:solidFill>
                  <a:schemeClr val="bg1"/>
                </a:solidFill>
                <a:ea typeface="+mj-lt"/>
                <a:cs typeface="+mj-lt"/>
              </a:rPr>
            </a:br>
            <a:r>
              <a:rPr lang="en-US" sz="5000" b="1">
                <a:solidFill>
                  <a:schemeClr val="bg1"/>
                </a:solidFill>
              </a:rPr>
              <a:t>Team_11</a:t>
            </a:r>
            <a:endParaRPr lang="en-US" sz="5000" b="1" cap="all">
              <a:solidFill>
                <a:schemeClr val="bg1"/>
              </a:solidFill>
            </a:endParaRPr>
          </a:p>
        </p:txBody>
      </p:sp>
      <p:sp>
        <p:nvSpPr>
          <p:cNvPr id="3" name="Subtitle 2"/>
          <p:cNvSpPr>
            <a:spLocks noGrp="1"/>
          </p:cNvSpPr>
          <p:nvPr>
            <p:ph type="subTitle" idx="1"/>
          </p:nvPr>
        </p:nvSpPr>
        <p:spPr>
          <a:xfrm>
            <a:off x="10784896" y="6449073"/>
            <a:ext cx="1409625" cy="413996"/>
          </a:xfrm>
          <a:solidFill>
            <a:srgbClr val="002060"/>
          </a:solidFill>
        </p:spPr>
        <p:txBody>
          <a:bodyPr anchor="t">
            <a:normAutofit fontScale="92500"/>
          </a:bodyPr>
          <a:lstStyle/>
          <a:p>
            <a:r>
              <a:rPr lang="en-US" sz="2200" b="1">
                <a:solidFill>
                  <a:srgbClr val="FFFFFF"/>
                </a:solidFill>
              </a:rPr>
              <a:t>TEAM_11</a:t>
            </a:r>
            <a:endParaRPr lang="en-US" sz="2200" b="1">
              <a:solidFill>
                <a:srgbClr val="FFFFFF"/>
              </a:solidFill>
              <a:cs typeface="Arial"/>
            </a:endParaRPr>
          </a:p>
        </p:txBody>
      </p:sp>
      <p:grpSp>
        <p:nvGrpSpPr>
          <p:cNvPr id="342"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43" name="Freeform: Shape 342">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344" name="Freeform: Shape 343">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345" name="Freeform: Shape 344">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346" name="Freeform: Shape 345">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347" name="Freeform: Shape 346">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348" name="Freeform: Shape 347">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349" name="Freeform: Shape 348">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a:p>
          </p:txBody>
        </p:sp>
      </p:grpSp>
      <p:grpSp>
        <p:nvGrpSpPr>
          <p:cNvPr id="351"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52"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54" name="Freeform: Shape 353">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55" name="Freeform: Shape 354">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56" name="Freeform: Shape 355">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57" name="Freeform: Shape 356">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58" name="Freeform: Shape 357">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59" name="Freeform: Shape 358">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60" name="Freeform: Shape 359">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53" name="Freeform: Shape 352">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5509" y="3816"/>
            <a:ext cx="12183760" cy="594455"/>
          </a:xfrm>
        </p:spPr>
        <p:txBody>
          <a:bodyPr anchor="ctr">
            <a:noAutofit/>
          </a:bodyPr>
          <a:lstStyle/>
          <a:p>
            <a:pPr algn="ctr"/>
            <a:r>
              <a:rPr lang="en-US" sz="4000" b="1">
                <a:solidFill>
                  <a:srgbClr val="002060"/>
                </a:solidFill>
                <a:latin typeface="Sagona Book"/>
                <a:ea typeface="+mj-lt"/>
                <a:cs typeface="Arial"/>
              </a:rPr>
              <a:t>Refactor Code Individually for Design Smells</a:t>
            </a:r>
            <a:endParaRPr lang="en-US"/>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sp>
        <p:nvSpPr>
          <p:cNvPr id="5" name="Content Placeholder 6">
            <a:extLst>
              <a:ext uri="{FF2B5EF4-FFF2-40B4-BE49-F238E27FC236}">
                <a16:creationId xmlns:a16="http://schemas.microsoft.com/office/drawing/2014/main" id="{6369EAEA-3294-C523-0C3C-1839851FC590}"/>
              </a:ext>
            </a:extLst>
          </p:cNvPr>
          <p:cNvSpPr txBox="1">
            <a:spLocks/>
          </p:cNvSpPr>
          <p:nvPr/>
        </p:nvSpPr>
        <p:spPr>
          <a:xfrm>
            <a:off x="399535" y="4834982"/>
            <a:ext cx="5820036" cy="1293040"/>
          </a:xfrm>
          <a:prstGeom prst="rect">
            <a:avLst/>
          </a:prstGeom>
          <a:solidFill>
            <a:srgbClr val="002060"/>
          </a:solidFill>
        </p:spPr>
        <p:txBody>
          <a:bodyPr vert="horz" lIns="91440" tIns="45720" rIns="91440" bIns="45720" rtlCol="0" anchor="t">
            <a:normAutofit fontScale="925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solidFill>
                  <a:schemeClr val="bg1"/>
                </a:solidFill>
                <a:ea typeface="+mn-lt"/>
                <a:cs typeface="+mn-lt"/>
              </a:rPr>
              <a:t>For further details, kindly refer to the project report by </a:t>
            </a:r>
            <a:r>
              <a:rPr lang="en-US" b="1">
                <a:solidFill>
                  <a:srgbClr val="C00000"/>
                </a:solidFill>
                <a:ea typeface="+mn-lt"/>
                <a:cs typeface="+mn-lt"/>
                <a:hlinkClick r:id="rId3">
                  <a:extLst>
                    <a:ext uri="{A12FA001-AC4F-418D-AE19-62706E023703}">
                      <ahyp:hlinkClr xmlns:ahyp="http://schemas.microsoft.com/office/drawing/2018/hyperlinkcolor" val="tx"/>
                    </a:ext>
                  </a:extLst>
                </a:hlinkClick>
              </a:rPr>
              <a:t>clicking here</a:t>
            </a:r>
            <a:endParaRPr lang="en-US" b="1">
              <a:ea typeface="+mn-lt"/>
              <a:cs typeface="+mn-lt"/>
            </a:endParaRPr>
          </a:p>
        </p:txBody>
      </p:sp>
      <p:pic>
        <p:nvPicPr>
          <p:cNvPr id="10" name="Picture 9" descr="10 Project Management Challenges and How to Conquer Them">
            <a:extLst>
              <a:ext uri="{FF2B5EF4-FFF2-40B4-BE49-F238E27FC236}">
                <a16:creationId xmlns:a16="http://schemas.microsoft.com/office/drawing/2014/main" id="{F4531E97-E524-7D9C-5E49-8848D6B280AE}"/>
              </a:ext>
            </a:extLst>
          </p:cNvPr>
          <p:cNvPicPr>
            <a:picLocks noChangeAspect="1"/>
          </p:cNvPicPr>
          <p:nvPr/>
        </p:nvPicPr>
        <p:blipFill>
          <a:blip r:embed="rId4"/>
          <a:stretch>
            <a:fillRect/>
          </a:stretch>
        </p:blipFill>
        <p:spPr>
          <a:xfrm>
            <a:off x="398375" y="738316"/>
            <a:ext cx="5821834" cy="3927389"/>
          </a:xfrm>
          <a:prstGeom prst="rect">
            <a:avLst/>
          </a:prstGeom>
        </p:spPr>
      </p:pic>
      <p:pic>
        <p:nvPicPr>
          <p:cNvPr id="8" name="Picture 7" descr="Code is running - Imgflip">
            <a:extLst>
              <a:ext uri="{FF2B5EF4-FFF2-40B4-BE49-F238E27FC236}">
                <a16:creationId xmlns:a16="http://schemas.microsoft.com/office/drawing/2014/main" id="{C60EA89F-D9B6-B11E-6A50-F54D7D90088B}"/>
              </a:ext>
            </a:extLst>
          </p:cNvPr>
          <p:cNvPicPr>
            <a:picLocks noChangeAspect="1"/>
          </p:cNvPicPr>
          <p:nvPr/>
        </p:nvPicPr>
        <p:blipFill rotWithShape="1">
          <a:blip r:embed="rId5"/>
          <a:srcRect t="926" r="216" b="2778"/>
          <a:stretch/>
        </p:blipFill>
        <p:spPr>
          <a:xfrm>
            <a:off x="7236425" y="1991110"/>
            <a:ext cx="4752218" cy="4286408"/>
          </a:xfrm>
          <a:prstGeom prst="rect">
            <a:avLst/>
          </a:prstGeom>
        </p:spPr>
      </p:pic>
    </p:spTree>
    <p:extLst>
      <p:ext uri="{BB962C8B-B14F-4D97-AF65-F5344CB8AC3E}">
        <p14:creationId xmlns:p14="http://schemas.microsoft.com/office/powerpoint/2010/main" val="828850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4667" y="4346"/>
            <a:ext cx="12194057" cy="800400"/>
          </a:xfrm>
        </p:spPr>
        <p:txBody>
          <a:bodyPr anchor="ctr">
            <a:noAutofit/>
          </a:bodyPr>
          <a:lstStyle/>
          <a:p>
            <a:pPr algn="ctr"/>
            <a:r>
              <a:rPr lang="en-US" sz="4000" b="1">
                <a:solidFill>
                  <a:srgbClr val="002060"/>
                </a:solidFill>
                <a:latin typeface="Sagona Book"/>
                <a:ea typeface="+mj-lt"/>
                <a:cs typeface="Arial"/>
              </a:rPr>
              <a:t>List of Created </a:t>
            </a:r>
            <a:r>
              <a:rPr lang="en-US" sz="4000" b="1">
                <a:solidFill>
                  <a:srgbClr val="002060"/>
                </a:solidFill>
                <a:ea typeface="+mj-lt"/>
                <a:cs typeface="+mj-lt"/>
              </a:rPr>
              <a:t>issues and PR on </a:t>
            </a:r>
            <a:r>
              <a:rPr lang="en-US" sz="4000" b="1">
                <a:solidFill>
                  <a:srgbClr val="002060"/>
                </a:solidFill>
                <a:latin typeface="Sagona Book"/>
                <a:ea typeface="+mj-lt"/>
                <a:cs typeface="Arial"/>
              </a:rPr>
              <a:t>GitHub</a:t>
            </a:r>
            <a:endParaRPr lang="en-US"/>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graphicFrame>
        <p:nvGraphicFramePr>
          <p:cNvPr id="3" name="Table 2">
            <a:extLst>
              <a:ext uri="{FF2B5EF4-FFF2-40B4-BE49-F238E27FC236}">
                <a16:creationId xmlns:a16="http://schemas.microsoft.com/office/drawing/2014/main" id="{3B8AE0D8-DBA6-8477-1917-1D35C40E0F35}"/>
              </a:ext>
            </a:extLst>
          </p:cNvPr>
          <p:cNvGraphicFramePr>
            <a:graphicFrameLocks noGrp="1"/>
          </p:cNvGraphicFramePr>
          <p:nvPr>
            <p:extLst>
              <p:ext uri="{D42A27DB-BD31-4B8C-83A1-F6EECF244321}">
                <p14:modId xmlns:p14="http://schemas.microsoft.com/office/powerpoint/2010/main" val="4258705854"/>
              </p:ext>
            </p:extLst>
          </p:nvPr>
        </p:nvGraphicFramePr>
        <p:xfrm>
          <a:off x="186823" y="879129"/>
          <a:ext cx="11809287" cy="3787419"/>
        </p:xfrm>
        <a:graphic>
          <a:graphicData uri="http://schemas.openxmlformats.org/drawingml/2006/table">
            <a:tbl>
              <a:tblPr firstRow="1" bandRow="1">
                <a:tableStyleId>{1FECB4D8-DB02-4DC6-A0A2-4F2EBAE1DC90}</a:tableStyleId>
              </a:tblPr>
              <a:tblGrid>
                <a:gridCol w="780814">
                  <a:extLst>
                    <a:ext uri="{9D8B030D-6E8A-4147-A177-3AD203B41FA5}">
                      <a16:colId xmlns:a16="http://schemas.microsoft.com/office/drawing/2014/main" val="1289274335"/>
                    </a:ext>
                  </a:extLst>
                </a:gridCol>
                <a:gridCol w="1806222">
                  <a:extLst>
                    <a:ext uri="{9D8B030D-6E8A-4147-A177-3AD203B41FA5}">
                      <a16:colId xmlns:a16="http://schemas.microsoft.com/office/drawing/2014/main" val="2047600634"/>
                    </a:ext>
                  </a:extLst>
                </a:gridCol>
                <a:gridCol w="5565826">
                  <a:extLst>
                    <a:ext uri="{9D8B030D-6E8A-4147-A177-3AD203B41FA5}">
                      <a16:colId xmlns:a16="http://schemas.microsoft.com/office/drawing/2014/main" val="3901524437"/>
                    </a:ext>
                  </a:extLst>
                </a:gridCol>
                <a:gridCol w="835135">
                  <a:extLst>
                    <a:ext uri="{9D8B030D-6E8A-4147-A177-3AD203B41FA5}">
                      <a16:colId xmlns:a16="http://schemas.microsoft.com/office/drawing/2014/main" val="630725606"/>
                    </a:ext>
                  </a:extLst>
                </a:gridCol>
                <a:gridCol w="1117346">
                  <a:extLst>
                    <a:ext uri="{9D8B030D-6E8A-4147-A177-3AD203B41FA5}">
                      <a16:colId xmlns:a16="http://schemas.microsoft.com/office/drawing/2014/main" val="2605918153"/>
                    </a:ext>
                  </a:extLst>
                </a:gridCol>
                <a:gridCol w="518369">
                  <a:extLst>
                    <a:ext uri="{9D8B030D-6E8A-4147-A177-3AD203B41FA5}">
                      <a16:colId xmlns:a16="http://schemas.microsoft.com/office/drawing/2014/main" val="1363904396"/>
                    </a:ext>
                  </a:extLst>
                </a:gridCol>
                <a:gridCol w="1185575">
                  <a:extLst>
                    <a:ext uri="{9D8B030D-6E8A-4147-A177-3AD203B41FA5}">
                      <a16:colId xmlns:a16="http://schemas.microsoft.com/office/drawing/2014/main" val="2998875282"/>
                    </a:ext>
                  </a:extLst>
                </a:gridCol>
              </a:tblGrid>
              <a:tr h="370840">
                <a:tc>
                  <a:txBody>
                    <a:bodyPr/>
                    <a:lstStyle/>
                    <a:p>
                      <a:r>
                        <a:rPr lang="en-US" sz="1600"/>
                        <a:t>S. No.</a:t>
                      </a:r>
                    </a:p>
                  </a:txBody>
                  <a:tcPr/>
                </a:tc>
                <a:tc>
                  <a:txBody>
                    <a:bodyPr/>
                    <a:lstStyle/>
                    <a:p>
                      <a:r>
                        <a:rPr lang="en-US" sz="1600"/>
                        <a:t>Design Smell</a:t>
                      </a:r>
                    </a:p>
                  </a:txBody>
                  <a:tcPr/>
                </a:tc>
                <a:tc>
                  <a:txBody>
                    <a:bodyPr/>
                    <a:lstStyle/>
                    <a:p>
                      <a:r>
                        <a:rPr lang="en-US" sz="1600"/>
                        <a:t>Task Description</a:t>
                      </a:r>
                    </a:p>
                  </a:txBody>
                  <a:tcPr/>
                </a:tc>
                <a:tc>
                  <a:txBody>
                    <a:bodyPr/>
                    <a:lstStyle/>
                    <a:p>
                      <a:pPr lvl="0">
                        <a:buNone/>
                      </a:pPr>
                      <a:r>
                        <a:rPr lang="en-US" sz="1600" b="1" i="0" u="none" strike="noStrike" baseline="0" noProof="0">
                          <a:solidFill>
                            <a:srgbClr val="FFFFFF"/>
                          </a:solidFill>
                          <a:latin typeface="Arial"/>
                        </a:rPr>
                        <a:t>#Issue</a:t>
                      </a:r>
                    </a:p>
                  </a:txBody>
                  <a:tcPr/>
                </a:tc>
                <a:tc>
                  <a:txBody>
                    <a:bodyPr/>
                    <a:lstStyle/>
                    <a:p>
                      <a:pPr lvl="0">
                        <a:buNone/>
                      </a:pPr>
                      <a:r>
                        <a:rPr lang="en-US" sz="1600" b="1" i="0" u="none" strike="noStrike" baseline="0" noProof="0">
                          <a:solidFill>
                            <a:srgbClr val="FFFFFF"/>
                          </a:solidFill>
                          <a:latin typeface="Arial"/>
                        </a:rPr>
                        <a:t>Assignee</a:t>
                      </a:r>
                      <a:endParaRPr lang="en-US" sz="1600"/>
                    </a:p>
                  </a:txBody>
                  <a:tcPr/>
                </a:tc>
                <a:tc>
                  <a:txBody>
                    <a:bodyPr/>
                    <a:lstStyle/>
                    <a:p>
                      <a:pPr lvl="0">
                        <a:buNone/>
                      </a:pPr>
                      <a:r>
                        <a:rPr lang="en-US" sz="1600" b="1" i="0" u="none" strike="noStrike" baseline="0" noProof="0">
                          <a:solidFill>
                            <a:srgbClr val="FFFFFF"/>
                          </a:solidFill>
                          <a:latin typeface="Arial"/>
                        </a:rPr>
                        <a:t>PR</a:t>
                      </a:r>
                    </a:p>
                  </a:txBody>
                  <a:tcPr/>
                </a:tc>
                <a:tc>
                  <a:txBody>
                    <a:bodyPr/>
                    <a:lstStyle/>
                    <a:p>
                      <a:pPr lvl="0">
                        <a:buNone/>
                      </a:pPr>
                      <a:r>
                        <a:rPr lang="en-US" sz="1600" b="1" i="0" u="none" strike="noStrike" baseline="0" noProof="0">
                          <a:solidFill>
                            <a:srgbClr val="FFFFFF"/>
                          </a:solidFill>
                          <a:latin typeface="Arial"/>
                        </a:rPr>
                        <a:t>Reviewed</a:t>
                      </a:r>
                      <a:endParaRPr lang="en-US" sz="1600"/>
                    </a:p>
                  </a:txBody>
                  <a:tcPr/>
                </a:tc>
                <a:extLst>
                  <a:ext uri="{0D108BD9-81ED-4DB2-BD59-A6C34878D82A}">
                    <a16:rowId xmlns:a16="http://schemas.microsoft.com/office/drawing/2014/main" val="1852342318"/>
                  </a:ext>
                </a:extLst>
              </a:tr>
              <a:tr h="370840">
                <a:tc>
                  <a:txBody>
                    <a:bodyPr/>
                    <a:lstStyle/>
                    <a:p>
                      <a:r>
                        <a:rPr lang="en-US" sz="1400"/>
                        <a:t>01</a:t>
                      </a:r>
                    </a:p>
                  </a:txBody>
                  <a:tcPr/>
                </a:tc>
                <a:tc>
                  <a:txBody>
                    <a:bodyPr/>
                    <a:lstStyle/>
                    <a:p>
                      <a:pPr lvl="0" algn="l">
                        <a:buNone/>
                      </a:pPr>
                      <a:r>
                        <a:rPr lang="en-US" sz="1400" b="0" i="0" u="none" strike="noStrike" baseline="0" noProof="0">
                          <a:solidFill>
                            <a:srgbClr val="000000"/>
                          </a:solidFill>
                          <a:latin typeface="Arial"/>
                        </a:rPr>
                        <a:t>Large Classes or Large Methods</a:t>
                      </a:r>
                      <a:endParaRPr lang="en-US" sz="1400"/>
                    </a:p>
                  </a:txBody>
                  <a:tcPr/>
                </a:tc>
                <a:tc>
                  <a:txBody>
                    <a:bodyPr/>
                    <a:lstStyle/>
                    <a:p>
                      <a:pPr lvl="0">
                        <a:buNone/>
                      </a:pPr>
                      <a:r>
                        <a:rPr lang="en-US" sz="1400" b="0" i="0" u="none" strike="noStrike" baseline="0" noProof="0">
                          <a:solidFill>
                            <a:srgbClr val="000000"/>
                          </a:solidFill>
                          <a:latin typeface="Arial"/>
                        </a:rPr>
                        <a:t>Refactor 'Brain Method' to reduce LOC, complexity, nesting, and variables.</a:t>
                      </a:r>
                      <a:endParaRPr lang="en-US" sz="1400"/>
                    </a:p>
                  </a:txBody>
                  <a:tcPr/>
                </a:tc>
                <a:tc>
                  <a:txBody>
                    <a:bodyPr/>
                    <a:lstStyle/>
                    <a:p>
                      <a:r>
                        <a:rPr lang="en-US" sz="1400">
                          <a:hlinkClick r:id="rId3"/>
                        </a:rPr>
                        <a:t>#15</a:t>
                      </a:r>
                      <a:endParaRPr lang="en-US" sz="1400"/>
                    </a:p>
                  </a:txBody>
                  <a:tcPr/>
                </a:tc>
                <a:tc>
                  <a:txBody>
                    <a:bodyPr/>
                    <a:lstStyle/>
                    <a:p>
                      <a:r>
                        <a:rPr lang="en-US" sz="1400"/>
                        <a:t>Vilal</a:t>
                      </a:r>
                    </a:p>
                  </a:txBody>
                  <a:tcPr/>
                </a:tc>
                <a:tc>
                  <a:txBody>
                    <a:bodyPr/>
                    <a:lstStyle/>
                    <a:p>
                      <a:pPr lvl="0">
                        <a:buNone/>
                      </a:pPr>
                      <a:r>
                        <a:rPr lang="en-US" sz="1400">
                          <a:hlinkClick r:id="rId4"/>
                        </a:rPr>
                        <a:t>#26</a:t>
                      </a:r>
                      <a:endParaRPr lang="en-US" sz="1400"/>
                    </a:p>
                  </a:txBody>
                  <a:tcPr/>
                </a:tc>
                <a:tc>
                  <a:txBody>
                    <a:bodyPr/>
                    <a:lstStyle/>
                    <a:p>
                      <a:r>
                        <a:rPr lang="en-US" sz="1400" err="1"/>
                        <a:t>Shriom</a:t>
                      </a:r>
                    </a:p>
                  </a:txBody>
                  <a:tcPr/>
                </a:tc>
                <a:extLst>
                  <a:ext uri="{0D108BD9-81ED-4DB2-BD59-A6C34878D82A}">
                    <a16:rowId xmlns:a16="http://schemas.microsoft.com/office/drawing/2014/main" val="1872519512"/>
                  </a:ext>
                </a:extLst>
              </a:tr>
              <a:tr h="370839">
                <a:tc>
                  <a:txBody>
                    <a:bodyPr/>
                    <a:lstStyle/>
                    <a:p>
                      <a:pPr lvl="0">
                        <a:buNone/>
                      </a:pPr>
                      <a:r>
                        <a:rPr lang="en-US" sz="1400"/>
                        <a:t>02</a:t>
                      </a:r>
                    </a:p>
                  </a:txBody>
                  <a:tcPr/>
                </a:tc>
                <a:tc>
                  <a:txBody>
                    <a:bodyPr/>
                    <a:lstStyle/>
                    <a:p>
                      <a:pPr lvl="0">
                        <a:buNone/>
                      </a:pPr>
                      <a:r>
                        <a:rPr lang="en-US" sz="1400" b="0" i="0" u="none" strike="noStrike" baseline="0" noProof="0">
                          <a:solidFill>
                            <a:srgbClr val="000000"/>
                          </a:solidFill>
                          <a:latin typeface="Arial"/>
                        </a:rPr>
                        <a:t>Encapsulation</a:t>
                      </a:r>
                      <a:endParaRPr lang="en-US" sz="1400"/>
                    </a:p>
                  </a:txBody>
                  <a:tcPr/>
                </a:tc>
                <a:tc>
                  <a:txBody>
                    <a:bodyPr/>
                    <a:lstStyle/>
                    <a:p>
                      <a:pPr marL="0" lvl="0" indent="0" algn="l">
                        <a:lnSpc>
                          <a:spcPct val="100000"/>
                        </a:lnSpc>
                        <a:buNone/>
                      </a:pPr>
                      <a:r>
                        <a:rPr lang="en-US" sz="1400" b="0" i="0" u="none" strike="noStrike" baseline="0" noProof="0">
                          <a:solidFill>
                            <a:srgbClr val="000000"/>
                          </a:solidFill>
                          <a:latin typeface="Arial"/>
                        </a:rPr>
                        <a:t>Add a private constructor to hide the implicit public one.</a:t>
                      </a:r>
                    </a:p>
                  </a:txBody>
                  <a:tcPr/>
                </a:tc>
                <a:tc>
                  <a:txBody>
                    <a:bodyPr/>
                    <a:lstStyle/>
                    <a:p>
                      <a:pPr lvl="0">
                        <a:buNone/>
                      </a:pPr>
                      <a:r>
                        <a:rPr lang="en-US" sz="1400">
                          <a:hlinkClick r:id="rId5"/>
                        </a:rPr>
                        <a:t>#10</a:t>
                      </a:r>
                      <a:endParaRPr lang="en-US" sz="1400"/>
                    </a:p>
                  </a:txBody>
                  <a:tcPr/>
                </a:tc>
                <a:tc>
                  <a:txBody>
                    <a:bodyPr/>
                    <a:lstStyle/>
                    <a:p>
                      <a:pPr lvl="0">
                        <a:buNone/>
                      </a:pPr>
                      <a:r>
                        <a:rPr lang="en-US" sz="1400"/>
                        <a:t>Vilal</a:t>
                      </a:r>
                    </a:p>
                  </a:txBody>
                  <a:tcPr/>
                </a:tc>
                <a:tc>
                  <a:txBody>
                    <a:bodyPr/>
                    <a:lstStyle/>
                    <a:p>
                      <a:pPr lvl="0">
                        <a:buNone/>
                      </a:pPr>
                      <a:r>
                        <a:rPr lang="en-US" sz="1400" b="0" i="0" u="none" strike="noStrike" noProof="0">
                          <a:solidFill>
                            <a:srgbClr val="000000"/>
                          </a:solidFill>
                          <a:latin typeface="Arial"/>
                          <a:hlinkClick r:id="rId6"/>
                        </a:rPr>
                        <a:t>#18</a:t>
                      </a:r>
                      <a:endParaRPr lang="en-US" sz="1400"/>
                    </a:p>
                  </a:txBody>
                  <a:tcPr/>
                </a:tc>
                <a:tc>
                  <a:txBody>
                    <a:bodyPr/>
                    <a:lstStyle/>
                    <a:p>
                      <a:pPr lvl="0">
                        <a:buNone/>
                      </a:pPr>
                      <a:r>
                        <a:rPr lang="en-US" sz="1400" err="1"/>
                        <a:t>Shriom</a:t>
                      </a:r>
                    </a:p>
                  </a:txBody>
                  <a:tcPr/>
                </a:tc>
                <a:extLst>
                  <a:ext uri="{0D108BD9-81ED-4DB2-BD59-A6C34878D82A}">
                    <a16:rowId xmlns:a16="http://schemas.microsoft.com/office/drawing/2014/main" val="4084202694"/>
                  </a:ext>
                </a:extLst>
              </a:tr>
              <a:tr h="370840">
                <a:tc>
                  <a:txBody>
                    <a:bodyPr/>
                    <a:lstStyle/>
                    <a:p>
                      <a:r>
                        <a:rPr lang="en-US" sz="1400"/>
                        <a:t>03</a:t>
                      </a:r>
                    </a:p>
                  </a:txBody>
                  <a:tcPr/>
                </a:tc>
                <a:tc>
                  <a:txBody>
                    <a:bodyPr/>
                    <a:lstStyle/>
                    <a:p>
                      <a:pPr lvl="0">
                        <a:buNone/>
                      </a:pPr>
                      <a:r>
                        <a:rPr lang="en-US" sz="1400" b="0" i="0" u="none" strike="noStrike" baseline="0" noProof="0">
                          <a:solidFill>
                            <a:srgbClr val="000000"/>
                          </a:solidFill>
                          <a:latin typeface="Arial"/>
                        </a:rPr>
                        <a:t>Resource Leak</a:t>
                      </a:r>
                      <a:endParaRPr lang="en-US" sz="1400"/>
                    </a:p>
                  </a:txBody>
                  <a:tcPr/>
                </a:tc>
                <a:tc>
                  <a:txBody>
                    <a:bodyPr/>
                    <a:lstStyle/>
                    <a:p>
                      <a:pPr marL="0" lvl="0" indent="0" algn="l">
                        <a:lnSpc>
                          <a:spcPct val="100000"/>
                        </a:lnSpc>
                        <a:buNone/>
                      </a:pPr>
                      <a:r>
                        <a:rPr lang="en-US" sz="1400" b="0" i="0" u="none" strike="noStrike" baseline="0" noProof="0">
                          <a:solidFill>
                            <a:srgbClr val="000000"/>
                          </a:solidFill>
                          <a:latin typeface="Arial"/>
                        </a:rPr>
                        <a:t>Changing Try to try-with-resources</a:t>
                      </a:r>
                    </a:p>
                  </a:txBody>
                  <a:tcPr/>
                </a:tc>
                <a:tc>
                  <a:txBody>
                    <a:bodyPr/>
                    <a:lstStyle/>
                    <a:p>
                      <a:r>
                        <a:rPr lang="en-US" sz="1400">
                          <a:hlinkClick r:id="rId7"/>
                        </a:rPr>
                        <a:t>#12</a:t>
                      </a:r>
                      <a:endParaRPr lang="en-US" sz="1400"/>
                    </a:p>
                  </a:txBody>
                  <a:tcPr/>
                </a:tc>
                <a:tc>
                  <a:txBody>
                    <a:bodyPr/>
                    <a:lstStyle/>
                    <a:p>
                      <a:r>
                        <a:rPr lang="en-US" sz="1400"/>
                        <a:t>Madan</a:t>
                      </a:r>
                    </a:p>
                  </a:txBody>
                  <a:tcPr/>
                </a:tc>
                <a:tc>
                  <a:txBody>
                    <a:bodyPr/>
                    <a:lstStyle/>
                    <a:p>
                      <a:pPr lvl="0">
                        <a:buNone/>
                      </a:pPr>
                      <a:r>
                        <a:rPr lang="en-US" sz="1400">
                          <a:hlinkClick r:id="rId8"/>
                        </a:rPr>
                        <a:t>#26</a:t>
                      </a:r>
                      <a:endParaRPr lang="en-US" sz="1400"/>
                    </a:p>
                  </a:txBody>
                  <a:tcPr/>
                </a:tc>
                <a:tc>
                  <a:txBody>
                    <a:bodyPr/>
                    <a:lstStyle/>
                    <a:p>
                      <a:r>
                        <a:rPr lang="en-US" sz="1400"/>
                        <a:t>Vilal</a:t>
                      </a:r>
                    </a:p>
                  </a:txBody>
                  <a:tcPr/>
                </a:tc>
                <a:extLst>
                  <a:ext uri="{0D108BD9-81ED-4DB2-BD59-A6C34878D82A}">
                    <a16:rowId xmlns:a16="http://schemas.microsoft.com/office/drawing/2014/main" val="2320326121"/>
                  </a:ext>
                </a:extLst>
              </a:tr>
              <a:tr h="370840">
                <a:tc>
                  <a:txBody>
                    <a:bodyPr/>
                    <a:lstStyle/>
                    <a:p>
                      <a:r>
                        <a:rPr lang="en-US" sz="1400"/>
                        <a:t>04</a:t>
                      </a:r>
                    </a:p>
                  </a:txBody>
                  <a:tcPr/>
                </a:tc>
                <a:tc>
                  <a:txBody>
                    <a:bodyPr/>
                    <a:lstStyle/>
                    <a:p>
                      <a:pPr lvl="0">
                        <a:buNone/>
                      </a:pPr>
                      <a:r>
                        <a:rPr lang="en-US" sz="1400" b="0" i="0" u="none" strike="noStrike" noProof="0">
                          <a:latin typeface="Arial"/>
                        </a:rPr>
                        <a:t>Modularity, Encapsulation</a:t>
                      </a:r>
                    </a:p>
                  </a:txBody>
                  <a:tcPr/>
                </a:tc>
                <a:tc>
                  <a:txBody>
                    <a:bodyPr/>
                    <a:lstStyle/>
                    <a:p>
                      <a:pPr lvl="0">
                        <a:buNone/>
                      </a:pPr>
                      <a:r>
                        <a:rPr lang="en-US" sz="1400" b="0" i="0" u="none" strike="noStrike" noProof="0">
                          <a:latin typeface="Arial"/>
                        </a:rPr>
                        <a:t>Encapsulates the creation of the </a:t>
                      </a:r>
                      <a:r>
                        <a:rPr lang="en-US" sz="1400" b="0" i="0" u="none" strike="noStrike" noProof="0" err="1">
                          <a:latin typeface="Arial"/>
                        </a:rPr>
                        <a:t>EntityManager</a:t>
                      </a:r>
                      <a:r>
                        <a:rPr lang="en-US" sz="1400" b="0" i="0" u="none" strike="noStrike" noProof="0">
                          <a:latin typeface="Arial"/>
                        </a:rPr>
                        <a:t> and handles exceptions., Removed unnecessary checks since they were already performed earlier.</a:t>
                      </a:r>
                    </a:p>
                  </a:txBody>
                  <a:tcPr/>
                </a:tc>
                <a:tc>
                  <a:txBody>
                    <a:bodyPr/>
                    <a:lstStyle/>
                    <a:p>
                      <a:r>
                        <a:rPr lang="en-US" sz="1400">
                          <a:hlinkClick r:id="rId9"/>
                        </a:rPr>
                        <a:t>#16</a:t>
                      </a:r>
                      <a:endParaRPr lang="en-US" sz="1400"/>
                    </a:p>
                  </a:txBody>
                  <a:tcPr/>
                </a:tc>
                <a:tc>
                  <a:txBody>
                    <a:bodyPr/>
                    <a:lstStyle/>
                    <a:p>
                      <a:r>
                        <a:rPr lang="en-US" sz="1400"/>
                        <a:t>Hanuma</a:t>
                      </a:r>
                    </a:p>
                  </a:txBody>
                  <a:tcPr/>
                </a:tc>
                <a:tc>
                  <a:txBody>
                    <a:bodyPr/>
                    <a:lstStyle/>
                    <a:p>
                      <a:pPr lvl="0">
                        <a:buNone/>
                      </a:pPr>
                      <a:r>
                        <a:rPr lang="en-US" sz="1400">
                          <a:hlinkClick r:id="rId10"/>
                        </a:rPr>
                        <a:t>#31</a:t>
                      </a:r>
                      <a:endParaRPr lang="en-US" sz="1400"/>
                    </a:p>
                  </a:txBody>
                  <a:tcPr/>
                </a:tc>
                <a:tc>
                  <a:txBody>
                    <a:bodyPr/>
                    <a:lstStyle/>
                    <a:p>
                      <a:r>
                        <a:rPr lang="en-US" sz="1400"/>
                        <a:t>Vilal</a:t>
                      </a:r>
                    </a:p>
                  </a:txBody>
                  <a:tcPr/>
                </a:tc>
                <a:extLst>
                  <a:ext uri="{0D108BD9-81ED-4DB2-BD59-A6C34878D82A}">
                    <a16:rowId xmlns:a16="http://schemas.microsoft.com/office/drawing/2014/main" val="4021834082"/>
                  </a:ext>
                </a:extLst>
              </a:tr>
              <a:tr h="370840">
                <a:tc>
                  <a:txBody>
                    <a:bodyPr/>
                    <a:lstStyle/>
                    <a:p>
                      <a:r>
                        <a:rPr lang="en-US" sz="1400"/>
                        <a:t>05</a:t>
                      </a:r>
                    </a:p>
                  </a:txBody>
                  <a:tcPr/>
                </a:tc>
                <a:tc>
                  <a:txBody>
                    <a:bodyPr/>
                    <a:lstStyle/>
                    <a:p>
                      <a:pPr lvl="0">
                        <a:buNone/>
                      </a:pPr>
                      <a:r>
                        <a:rPr lang="en-US" sz="1400" b="0" i="0" u="none" strike="noStrike" noProof="0">
                          <a:solidFill>
                            <a:srgbClr val="000000"/>
                          </a:solidFill>
                          <a:latin typeface="Arial"/>
                        </a:rPr>
                        <a:t>Large Classes or Large Methods</a:t>
                      </a:r>
                      <a:endParaRPr lang="en-US" sz="1400"/>
                    </a:p>
                  </a:txBody>
                  <a:tcPr/>
                </a:tc>
                <a:tc>
                  <a:txBody>
                    <a:bodyPr/>
                    <a:lstStyle/>
                    <a:p>
                      <a:pPr marL="0" lvl="0" indent="0" algn="l">
                        <a:lnSpc>
                          <a:spcPct val="100000"/>
                        </a:lnSpc>
                        <a:buNone/>
                      </a:pPr>
                      <a:r>
                        <a:rPr lang="en-US" sz="1400" b="0" i="0" u="none" strike="noStrike" baseline="0" noProof="0">
                          <a:solidFill>
                            <a:srgbClr val="000000"/>
                          </a:solidFill>
                          <a:latin typeface="Arial"/>
                        </a:rPr>
                        <a:t>Refactor this method to reduce its Cognitive Complexity from 52 to the 15 allowed.</a:t>
                      </a:r>
                    </a:p>
                  </a:txBody>
                  <a:tcPr/>
                </a:tc>
                <a:tc>
                  <a:txBody>
                    <a:bodyPr/>
                    <a:lstStyle/>
                    <a:p>
                      <a:r>
                        <a:rPr lang="en-US" sz="1400">
                          <a:hlinkClick r:id="rId11"/>
                        </a:rPr>
                        <a:t>#14</a:t>
                      </a:r>
                      <a:endParaRPr lang="en-US" sz="1400"/>
                    </a:p>
                  </a:txBody>
                  <a:tcPr/>
                </a:tc>
                <a:tc>
                  <a:txBody>
                    <a:bodyPr/>
                    <a:lstStyle/>
                    <a:p>
                      <a:pPr lvl="0">
                        <a:buNone/>
                      </a:pPr>
                      <a:r>
                        <a:rPr lang="en-US" sz="1400" err="1"/>
                        <a:t>Shriom</a:t>
                      </a:r>
                    </a:p>
                  </a:txBody>
                  <a:tcPr/>
                </a:tc>
                <a:tc>
                  <a:txBody>
                    <a:bodyPr/>
                    <a:lstStyle/>
                    <a:p>
                      <a:pPr lvl="0">
                        <a:buNone/>
                      </a:pPr>
                      <a:r>
                        <a:rPr lang="en-US" sz="1400">
                          <a:hlinkClick r:id="rId12"/>
                        </a:rPr>
                        <a:t>#19</a:t>
                      </a:r>
                      <a:endParaRPr lang="en-US" sz="1400"/>
                    </a:p>
                  </a:txBody>
                  <a:tcPr/>
                </a:tc>
                <a:tc>
                  <a:txBody>
                    <a:bodyPr/>
                    <a:lstStyle/>
                    <a:p>
                      <a:pPr lvl="0">
                        <a:buNone/>
                      </a:pPr>
                      <a:r>
                        <a:rPr lang="en-US" sz="1400"/>
                        <a:t>Vilal</a:t>
                      </a:r>
                    </a:p>
                  </a:txBody>
                  <a:tcPr/>
                </a:tc>
                <a:extLst>
                  <a:ext uri="{0D108BD9-81ED-4DB2-BD59-A6C34878D82A}">
                    <a16:rowId xmlns:a16="http://schemas.microsoft.com/office/drawing/2014/main" val="3118890075"/>
                  </a:ext>
                </a:extLst>
              </a:tr>
              <a:tr h="536222">
                <a:tc>
                  <a:txBody>
                    <a:bodyPr/>
                    <a:lstStyle/>
                    <a:p>
                      <a:pPr lvl="0">
                        <a:buNone/>
                      </a:pPr>
                      <a:r>
                        <a:rPr lang="en-US" sz="1400"/>
                        <a:t>06</a:t>
                      </a:r>
                    </a:p>
                  </a:txBody>
                  <a:tcPr/>
                </a:tc>
                <a:tc>
                  <a:txBody>
                    <a:bodyPr/>
                    <a:lstStyle/>
                    <a:p>
                      <a:pPr lvl="0" algn="l">
                        <a:buNone/>
                      </a:pPr>
                      <a:r>
                        <a:rPr lang="en-US" sz="1400" b="0" i="0" u="none" strike="noStrike" noProof="0">
                          <a:solidFill>
                            <a:srgbClr val="000000"/>
                          </a:solidFill>
                          <a:latin typeface="Arial"/>
                        </a:rPr>
                        <a:t>Large Classes or Large Methods</a:t>
                      </a:r>
                      <a:endParaRPr lang="en-US" sz="1400">
                        <a:solidFill>
                          <a:srgbClr val="000000"/>
                        </a:solidFill>
                      </a:endParaRPr>
                    </a:p>
                  </a:txBody>
                  <a:tcPr/>
                </a:tc>
                <a:tc>
                  <a:txBody>
                    <a:bodyPr/>
                    <a:lstStyle/>
                    <a:p>
                      <a:pPr lvl="0">
                        <a:buNone/>
                      </a:pPr>
                      <a:r>
                        <a:rPr lang="en-US" sz="1400" b="0" i="0" u="none" strike="noStrike" noProof="0">
                          <a:latin typeface="Arial"/>
                        </a:rPr>
                        <a:t>Refactor </a:t>
                      </a:r>
                      <a:r>
                        <a:rPr lang="en-US" sz="1400" b="0" i="0" u="none" strike="noStrike" noProof="0"/>
                        <a:t>the code to bring down its Cognitive Complexity from 25 to the permissible limit of 15.</a:t>
                      </a:r>
                      <a:endParaRPr lang="en-US" sz="1400"/>
                    </a:p>
                  </a:txBody>
                  <a:tcPr/>
                </a:tc>
                <a:tc>
                  <a:txBody>
                    <a:bodyPr/>
                    <a:lstStyle/>
                    <a:p>
                      <a:pPr lvl="0">
                        <a:buNone/>
                      </a:pPr>
                      <a:r>
                        <a:rPr lang="en-US" sz="1400">
                          <a:hlinkClick r:id="rId13"/>
                        </a:rPr>
                        <a:t>#24</a:t>
                      </a:r>
                      <a:endParaRPr lang="en-US" sz="1400"/>
                    </a:p>
                  </a:txBody>
                  <a:tcPr/>
                </a:tc>
                <a:tc>
                  <a:txBody>
                    <a:bodyPr/>
                    <a:lstStyle/>
                    <a:p>
                      <a:pPr lvl="0">
                        <a:buNone/>
                      </a:pPr>
                      <a:r>
                        <a:rPr lang="en-US" sz="1400" err="1"/>
                        <a:t>Shriom</a:t>
                      </a:r>
                    </a:p>
                  </a:txBody>
                  <a:tcPr/>
                </a:tc>
                <a:tc>
                  <a:txBody>
                    <a:bodyPr/>
                    <a:lstStyle/>
                    <a:p>
                      <a:pPr lvl="0">
                        <a:buNone/>
                      </a:pPr>
                      <a:r>
                        <a:rPr lang="en-US" sz="1400">
                          <a:hlinkClick r:id="rId14"/>
                        </a:rPr>
                        <a:t>#27</a:t>
                      </a:r>
                      <a:endParaRPr lang="en-US" sz="1400"/>
                    </a:p>
                  </a:txBody>
                  <a:tcPr/>
                </a:tc>
                <a:tc>
                  <a:txBody>
                    <a:bodyPr/>
                    <a:lstStyle/>
                    <a:p>
                      <a:pPr lvl="0">
                        <a:buNone/>
                      </a:pPr>
                      <a:r>
                        <a:rPr lang="en-US" sz="1400"/>
                        <a:t>Vilal</a:t>
                      </a:r>
                    </a:p>
                  </a:txBody>
                  <a:tcPr/>
                </a:tc>
                <a:extLst>
                  <a:ext uri="{0D108BD9-81ED-4DB2-BD59-A6C34878D82A}">
                    <a16:rowId xmlns:a16="http://schemas.microsoft.com/office/drawing/2014/main" val="1666483404"/>
                  </a:ext>
                </a:extLst>
              </a:tr>
              <a:tr h="370838">
                <a:tc>
                  <a:txBody>
                    <a:bodyPr/>
                    <a:lstStyle/>
                    <a:p>
                      <a:pPr lvl="0">
                        <a:buNone/>
                      </a:pPr>
                      <a:r>
                        <a:rPr lang="en-US" sz="1400"/>
                        <a:t>07</a:t>
                      </a:r>
                    </a:p>
                  </a:txBody>
                  <a:tcPr/>
                </a:tc>
                <a:tc>
                  <a:txBody>
                    <a:bodyPr/>
                    <a:lstStyle/>
                    <a:p>
                      <a:pPr lvl="0" algn="l">
                        <a:buNone/>
                      </a:pPr>
                      <a:r>
                        <a:rPr lang="en-US" sz="1400" b="0" i="0" u="none" strike="noStrike" noProof="0">
                          <a:solidFill>
                            <a:srgbClr val="000000"/>
                          </a:solidFill>
                          <a:latin typeface="Arial"/>
                        </a:rPr>
                        <a:t>Encapsulation</a:t>
                      </a:r>
                      <a:endParaRPr lang="en-US" sz="1400"/>
                    </a:p>
                  </a:txBody>
                  <a:tcPr/>
                </a:tc>
                <a:tc>
                  <a:txBody>
                    <a:bodyPr/>
                    <a:lstStyle/>
                    <a:p>
                      <a:pPr marL="0" lvl="0" indent="0" algn="l">
                        <a:lnSpc>
                          <a:spcPct val="100000"/>
                        </a:lnSpc>
                        <a:buNone/>
                      </a:pPr>
                      <a:r>
                        <a:rPr lang="en-US" sz="1400" b="0" i="0" u="none" strike="noStrike" baseline="0" noProof="0">
                          <a:solidFill>
                            <a:srgbClr val="000000"/>
                          </a:solidFill>
                          <a:latin typeface="Arial"/>
                        </a:rPr>
                        <a:t>The visibility of private constructor change to protected.</a:t>
                      </a:r>
                      <a:endParaRPr lang="en-US" sz="1400"/>
                    </a:p>
                  </a:txBody>
                  <a:tcPr/>
                </a:tc>
                <a:tc>
                  <a:txBody>
                    <a:bodyPr/>
                    <a:lstStyle/>
                    <a:p>
                      <a:pPr lvl="0">
                        <a:buNone/>
                      </a:pPr>
                      <a:r>
                        <a:rPr lang="en-US" sz="1400">
                          <a:hlinkClick r:id="rId15"/>
                        </a:rPr>
                        <a:t>#20</a:t>
                      </a:r>
                      <a:endParaRPr lang="en-US" sz="1400"/>
                    </a:p>
                  </a:txBody>
                  <a:tcPr/>
                </a:tc>
                <a:tc>
                  <a:txBody>
                    <a:bodyPr/>
                    <a:lstStyle/>
                    <a:p>
                      <a:pPr lvl="0">
                        <a:buNone/>
                      </a:pPr>
                      <a:r>
                        <a:rPr lang="en-US" sz="1400" b="0" i="0" u="none" strike="noStrike" noProof="0" err="1">
                          <a:solidFill>
                            <a:srgbClr val="000000"/>
                          </a:solidFill>
                          <a:latin typeface="Arial"/>
                        </a:rPr>
                        <a:t>Shriom</a:t>
                      </a:r>
                      <a:endParaRPr lang="en-US" sz="1400"/>
                    </a:p>
                  </a:txBody>
                  <a:tcPr/>
                </a:tc>
                <a:tc>
                  <a:txBody>
                    <a:bodyPr/>
                    <a:lstStyle/>
                    <a:p>
                      <a:pPr lvl="0">
                        <a:buNone/>
                      </a:pPr>
                      <a:r>
                        <a:rPr lang="en-US" sz="1400">
                          <a:hlinkClick r:id="rId12"/>
                        </a:rPr>
                        <a:t>#19</a:t>
                      </a:r>
                      <a:endParaRPr lang="en-US" sz="1400"/>
                    </a:p>
                  </a:txBody>
                  <a:tcPr/>
                </a:tc>
                <a:tc>
                  <a:txBody>
                    <a:bodyPr/>
                    <a:lstStyle/>
                    <a:p>
                      <a:pPr lvl="0">
                        <a:buNone/>
                      </a:pPr>
                      <a:r>
                        <a:rPr lang="en-US" sz="1400"/>
                        <a:t>Vilal</a:t>
                      </a:r>
                    </a:p>
                  </a:txBody>
                  <a:tcPr/>
                </a:tc>
                <a:extLst>
                  <a:ext uri="{0D108BD9-81ED-4DB2-BD59-A6C34878D82A}">
                    <a16:rowId xmlns:a16="http://schemas.microsoft.com/office/drawing/2014/main" val="1877341865"/>
                  </a:ext>
                </a:extLst>
              </a:tr>
            </a:tbl>
          </a:graphicData>
        </a:graphic>
      </p:graphicFrame>
    </p:spTree>
    <p:extLst>
      <p:ext uri="{BB962C8B-B14F-4D97-AF65-F5344CB8AC3E}">
        <p14:creationId xmlns:p14="http://schemas.microsoft.com/office/powerpoint/2010/main" val="2025075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4844" y="3740"/>
            <a:ext cx="12183761" cy="831292"/>
          </a:xfrm>
        </p:spPr>
        <p:txBody>
          <a:bodyPr anchor="ctr">
            <a:noAutofit/>
          </a:bodyPr>
          <a:lstStyle/>
          <a:p>
            <a:pPr algn="ctr"/>
            <a:r>
              <a:rPr lang="en-US" sz="2400" b="1">
                <a:solidFill>
                  <a:srgbClr val="201449"/>
                </a:solidFill>
                <a:latin typeface="Arial"/>
                <a:ea typeface="+mj-lt"/>
                <a:cs typeface="Arial"/>
              </a:rPr>
              <a:t>Conduct Code Metrics Analysis using CodeMR </a:t>
            </a:r>
            <a:br>
              <a:rPr lang="en-US" sz="2400" b="1">
                <a:latin typeface="Arial"/>
                <a:ea typeface="+mj-lt"/>
                <a:cs typeface="Arial"/>
              </a:rPr>
            </a:br>
            <a:r>
              <a:rPr lang="en-US" sz="2400" b="1">
                <a:solidFill>
                  <a:srgbClr val="201449"/>
                </a:solidFill>
                <a:latin typeface="Arial"/>
                <a:ea typeface="+mj-lt"/>
                <a:cs typeface="Arial"/>
              </a:rPr>
              <a:t>Reevaluate the Code Post-Refactoring using CodeMR</a:t>
            </a:r>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graphicFrame>
        <p:nvGraphicFramePr>
          <p:cNvPr id="41" name="Table 40">
            <a:extLst>
              <a:ext uri="{FF2B5EF4-FFF2-40B4-BE49-F238E27FC236}">
                <a16:creationId xmlns:a16="http://schemas.microsoft.com/office/drawing/2014/main" id="{FC830B40-EC9F-CE38-8B71-7BC45CDC3592}"/>
              </a:ext>
            </a:extLst>
          </p:cNvPr>
          <p:cNvGraphicFramePr>
            <a:graphicFrameLocks noGrp="1"/>
          </p:cNvGraphicFramePr>
          <p:nvPr>
            <p:extLst>
              <p:ext uri="{D42A27DB-BD31-4B8C-83A1-F6EECF244321}">
                <p14:modId xmlns:p14="http://schemas.microsoft.com/office/powerpoint/2010/main" val="1447378923"/>
              </p:ext>
            </p:extLst>
          </p:nvPr>
        </p:nvGraphicFramePr>
        <p:xfrm>
          <a:off x="175054" y="957648"/>
          <a:ext cx="5841197" cy="731520"/>
        </p:xfrm>
        <a:graphic>
          <a:graphicData uri="http://schemas.openxmlformats.org/drawingml/2006/table">
            <a:tbl>
              <a:tblPr bandRow="1">
                <a:tableStyleId>{5C22544A-7EE6-4342-B048-85BDC9FD1C3A}</a:tableStyleId>
              </a:tblPr>
              <a:tblGrid>
                <a:gridCol w="584790">
                  <a:extLst>
                    <a:ext uri="{9D8B030D-6E8A-4147-A177-3AD203B41FA5}">
                      <a16:colId xmlns:a16="http://schemas.microsoft.com/office/drawing/2014/main" val="542851240"/>
                    </a:ext>
                  </a:extLst>
                </a:gridCol>
                <a:gridCol w="2212709">
                  <a:extLst>
                    <a:ext uri="{9D8B030D-6E8A-4147-A177-3AD203B41FA5}">
                      <a16:colId xmlns:a16="http://schemas.microsoft.com/office/drawing/2014/main" val="4223270065"/>
                    </a:ext>
                  </a:extLst>
                </a:gridCol>
                <a:gridCol w="1532404">
                  <a:extLst>
                    <a:ext uri="{9D8B030D-6E8A-4147-A177-3AD203B41FA5}">
                      <a16:colId xmlns:a16="http://schemas.microsoft.com/office/drawing/2014/main" val="3553925536"/>
                    </a:ext>
                  </a:extLst>
                </a:gridCol>
                <a:gridCol w="1511294">
                  <a:extLst>
                    <a:ext uri="{9D8B030D-6E8A-4147-A177-3AD203B41FA5}">
                      <a16:colId xmlns:a16="http://schemas.microsoft.com/office/drawing/2014/main" val="3988464430"/>
                    </a:ext>
                  </a:extLst>
                </a:gridCol>
              </a:tblGrid>
              <a:tr h="272380">
                <a:tc>
                  <a:txBody>
                    <a:bodyPr/>
                    <a:lstStyle/>
                    <a:p>
                      <a:pPr algn="ctr" rtl="0" fontAlgn="base"/>
                      <a:r>
                        <a:rPr lang="en-US" sz="1400" b="1" i="0">
                          <a:effectLst/>
                          <a:latin typeface="Calibri"/>
                        </a:rPr>
                        <a:t>S. N.</a:t>
                      </a:r>
                      <a:r>
                        <a:rPr lang="en-US" sz="1400" b="0" i="0">
                          <a:effectLst/>
                          <a:latin typeface="Calibri"/>
                        </a:rPr>
                        <a:t> </a:t>
                      </a:r>
                      <a:endParaRPr lang="en-US" b="0" i="0">
                        <a:effectLst/>
                        <a:latin typeface="Calibri"/>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r>
                        <a:rPr lang="en-US" sz="1400" b="1" i="0">
                          <a:effectLst/>
                          <a:latin typeface="Calibri"/>
                        </a:rPr>
                        <a:t>Metrics</a:t>
                      </a:r>
                      <a:r>
                        <a:rPr lang="en-US" sz="1400" b="0" i="0">
                          <a:effectLst/>
                          <a:latin typeface="Calibri"/>
                        </a:rPr>
                        <a:t> </a:t>
                      </a:r>
                      <a:endParaRPr lang="en-US" b="0" i="0">
                        <a:effectLst/>
                        <a:latin typeface="Calibri"/>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r>
                        <a:rPr lang="en-US" sz="1400" b="1" i="0">
                          <a:effectLst/>
                          <a:latin typeface="Calibri"/>
                        </a:rPr>
                        <a:t>Before Refactoring: Code Metrics</a:t>
                      </a:r>
                      <a:r>
                        <a:rPr lang="en-US" sz="1400" b="0" i="0">
                          <a:effectLst/>
                          <a:latin typeface="Calibri"/>
                        </a:rPr>
                        <a:t> </a:t>
                      </a:r>
                      <a:endParaRPr lang="en-US" b="0" i="0">
                        <a:effectLst/>
                        <a:latin typeface="Calibri"/>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r>
                        <a:rPr lang="en-US" sz="1400" b="1" i="0">
                          <a:effectLst/>
                          <a:latin typeface="Calibri"/>
                        </a:rPr>
                        <a:t>After Refactoring: Code Metrics</a:t>
                      </a:r>
                      <a:r>
                        <a:rPr lang="en-US" sz="1400" b="0" i="0">
                          <a:effectLst/>
                          <a:latin typeface="Calibri"/>
                        </a:rPr>
                        <a:t> </a:t>
                      </a:r>
                      <a:endParaRPr lang="en-US" b="0" i="0">
                        <a:effectLst/>
                        <a:latin typeface="Calibri"/>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3068187"/>
                  </a:ext>
                </a:extLst>
              </a:tr>
            </a:tbl>
          </a:graphicData>
        </a:graphic>
      </p:graphicFrame>
      <p:pic>
        <p:nvPicPr>
          <p:cNvPr id="43" name="Picture 42" descr="A chart of green pie charts&#10;&#10;Description automatically generated">
            <a:extLst>
              <a:ext uri="{FF2B5EF4-FFF2-40B4-BE49-F238E27FC236}">
                <a16:creationId xmlns:a16="http://schemas.microsoft.com/office/drawing/2014/main" id="{2B53799E-C7EF-F35C-8AFE-25418F6FD58F}"/>
              </a:ext>
            </a:extLst>
          </p:cNvPr>
          <p:cNvPicPr>
            <a:picLocks noChangeAspect="1"/>
          </p:cNvPicPr>
          <p:nvPr/>
        </p:nvPicPr>
        <p:blipFill>
          <a:blip r:embed="rId3"/>
          <a:stretch>
            <a:fillRect/>
          </a:stretch>
        </p:blipFill>
        <p:spPr>
          <a:xfrm>
            <a:off x="114557" y="1643319"/>
            <a:ext cx="6021344" cy="4415738"/>
          </a:xfrm>
          <a:prstGeom prst="rect">
            <a:avLst/>
          </a:prstGeom>
        </p:spPr>
      </p:pic>
      <p:graphicFrame>
        <p:nvGraphicFramePr>
          <p:cNvPr id="44" name="Table 43">
            <a:extLst>
              <a:ext uri="{FF2B5EF4-FFF2-40B4-BE49-F238E27FC236}">
                <a16:creationId xmlns:a16="http://schemas.microsoft.com/office/drawing/2014/main" id="{AB90ADC1-9292-1EDC-4EEB-A4860786B03E}"/>
              </a:ext>
            </a:extLst>
          </p:cNvPr>
          <p:cNvGraphicFramePr>
            <a:graphicFrameLocks noGrp="1"/>
          </p:cNvGraphicFramePr>
          <p:nvPr>
            <p:extLst>
              <p:ext uri="{D42A27DB-BD31-4B8C-83A1-F6EECF244321}">
                <p14:modId xmlns:p14="http://schemas.microsoft.com/office/powerpoint/2010/main" val="3818711340"/>
              </p:ext>
            </p:extLst>
          </p:nvPr>
        </p:nvGraphicFramePr>
        <p:xfrm>
          <a:off x="6260756" y="957648"/>
          <a:ext cx="5841197" cy="731520"/>
        </p:xfrm>
        <a:graphic>
          <a:graphicData uri="http://schemas.openxmlformats.org/drawingml/2006/table">
            <a:tbl>
              <a:tblPr bandRow="1">
                <a:tableStyleId>{5C22544A-7EE6-4342-B048-85BDC9FD1C3A}</a:tableStyleId>
              </a:tblPr>
              <a:tblGrid>
                <a:gridCol w="584790">
                  <a:extLst>
                    <a:ext uri="{9D8B030D-6E8A-4147-A177-3AD203B41FA5}">
                      <a16:colId xmlns:a16="http://schemas.microsoft.com/office/drawing/2014/main" val="542851240"/>
                    </a:ext>
                  </a:extLst>
                </a:gridCol>
                <a:gridCol w="2212709">
                  <a:extLst>
                    <a:ext uri="{9D8B030D-6E8A-4147-A177-3AD203B41FA5}">
                      <a16:colId xmlns:a16="http://schemas.microsoft.com/office/drawing/2014/main" val="4223270065"/>
                    </a:ext>
                  </a:extLst>
                </a:gridCol>
                <a:gridCol w="1532404">
                  <a:extLst>
                    <a:ext uri="{9D8B030D-6E8A-4147-A177-3AD203B41FA5}">
                      <a16:colId xmlns:a16="http://schemas.microsoft.com/office/drawing/2014/main" val="3553925536"/>
                    </a:ext>
                  </a:extLst>
                </a:gridCol>
                <a:gridCol w="1511294">
                  <a:extLst>
                    <a:ext uri="{9D8B030D-6E8A-4147-A177-3AD203B41FA5}">
                      <a16:colId xmlns:a16="http://schemas.microsoft.com/office/drawing/2014/main" val="3988464430"/>
                    </a:ext>
                  </a:extLst>
                </a:gridCol>
              </a:tblGrid>
              <a:tr h="272380">
                <a:tc>
                  <a:txBody>
                    <a:bodyPr/>
                    <a:lstStyle/>
                    <a:p>
                      <a:pPr algn="ctr" rtl="0" fontAlgn="base"/>
                      <a:r>
                        <a:rPr lang="en-US" sz="1400" b="1" i="0">
                          <a:effectLst/>
                          <a:latin typeface="Calibri"/>
                        </a:rPr>
                        <a:t>S. N.</a:t>
                      </a:r>
                      <a:r>
                        <a:rPr lang="en-US" sz="1400" b="0" i="0">
                          <a:effectLst/>
                          <a:latin typeface="Calibri"/>
                        </a:rPr>
                        <a:t> </a:t>
                      </a:r>
                      <a:endParaRPr lang="en-US" b="0" i="0">
                        <a:effectLst/>
                        <a:latin typeface="Calibri"/>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r>
                        <a:rPr lang="en-US" sz="1400" b="1" i="0">
                          <a:effectLst/>
                          <a:latin typeface="Calibri"/>
                        </a:rPr>
                        <a:t>Metrics</a:t>
                      </a:r>
                      <a:r>
                        <a:rPr lang="en-US" sz="1400" b="0" i="0">
                          <a:effectLst/>
                          <a:latin typeface="Calibri"/>
                        </a:rPr>
                        <a:t> </a:t>
                      </a:r>
                      <a:endParaRPr lang="en-US" b="0" i="0">
                        <a:effectLst/>
                        <a:latin typeface="Calibri"/>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r>
                        <a:rPr lang="en-US" sz="1400" b="1" i="0">
                          <a:effectLst/>
                          <a:latin typeface="Calibri"/>
                        </a:rPr>
                        <a:t>Before Refactoring: Code Metrics</a:t>
                      </a:r>
                      <a:r>
                        <a:rPr lang="en-US" sz="1400" b="0" i="0">
                          <a:effectLst/>
                          <a:latin typeface="Calibri"/>
                        </a:rPr>
                        <a:t> </a:t>
                      </a:r>
                      <a:endParaRPr lang="en-US" b="0" i="0">
                        <a:effectLst/>
                        <a:latin typeface="Calibri"/>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r>
                        <a:rPr lang="en-US" sz="1400" b="1" i="0">
                          <a:effectLst/>
                          <a:latin typeface="Calibri"/>
                        </a:rPr>
                        <a:t>After Refactoring: Code Metrics</a:t>
                      </a:r>
                      <a:r>
                        <a:rPr lang="en-US" sz="1400" b="0" i="0">
                          <a:effectLst/>
                          <a:latin typeface="Calibri"/>
                        </a:rPr>
                        <a:t> </a:t>
                      </a:r>
                      <a:endParaRPr lang="en-US" b="0" i="0">
                        <a:effectLst/>
                        <a:latin typeface="Calibri"/>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3068187"/>
                  </a:ext>
                </a:extLst>
              </a:tr>
            </a:tbl>
          </a:graphicData>
        </a:graphic>
      </p:graphicFrame>
      <p:pic>
        <p:nvPicPr>
          <p:cNvPr id="45" name="Picture 44" descr="A chart of different colored circles&#10;&#10;Description automatically generated">
            <a:extLst>
              <a:ext uri="{FF2B5EF4-FFF2-40B4-BE49-F238E27FC236}">
                <a16:creationId xmlns:a16="http://schemas.microsoft.com/office/drawing/2014/main" id="{0AF158EF-003E-8739-43B0-C27719CCDB14}"/>
              </a:ext>
            </a:extLst>
          </p:cNvPr>
          <p:cNvPicPr>
            <a:picLocks noChangeAspect="1"/>
          </p:cNvPicPr>
          <p:nvPr/>
        </p:nvPicPr>
        <p:blipFill rotWithShape="1">
          <a:blip r:embed="rId4"/>
          <a:srcRect t="771" r="41" b="-234"/>
          <a:stretch/>
        </p:blipFill>
        <p:spPr>
          <a:xfrm>
            <a:off x="6220209" y="1640877"/>
            <a:ext cx="5896647" cy="4392780"/>
          </a:xfrm>
          <a:prstGeom prst="rect">
            <a:avLst/>
          </a:prstGeom>
        </p:spPr>
      </p:pic>
      <p:sp>
        <p:nvSpPr>
          <p:cNvPr id="47" name="Content Placeholder 6">
            <a:extLst>
              <a:ext uri="{FF2B5EF4-FFF2-40B4-BE49-F238E27FC236}">
                <a16:creationId xmlns:a16="http://schemas.microsoft.com/office/drawing/2014/main" id="{073F3AA7-2F50-EC75-2DAD-DCA82D9C6746}"/>
              </a:ext>
            </a:extLst>
          </p:cNvPr>
          <p:cNvSpPr txBox="1">
            <a:spLocks/>
          </p:cNvSpPr>
          <p:nvPr/>
        </p:nvSpPr>
        <p:spPr>
          <a:xfrm>
            <a:off x="172994" y="6132441"/>
            <a:ext cx="10505306" cy="685500"/>
          </a:xfrm>
          <a:prstGeom prst="rect">
            <a:avLst/>
          </a:prstGeom>
          <a:solidFill>
            <a:srgbClr val="002060"/>
          </a:solidFill>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solidFill>
                  <a:schemeClr val="bg1"/>
                </a:solidFill>
                <a:ea typeface="+mn-lt"/>
                <a:cs typeface="+mn-lt"/>
              </a:rPr>
              <a:t>Conduct Code Metrics Analysis using CodeMR, For further details, by </a:t>
            </a:r>
            <a:r>
              <a:rPr lang="en-US" sz="1400" b="1">
                <a:solidFill>
                  <a:srgbClr val="C00000"/>
                </a:solidFill>
                <a:ea typeface="+mn-lt"/>
                <a:cs typeface="+mn-lt"/>
                <a:hlinkClick r:id="rId5">
                  <a:extLst>
                    <a:ext uri="{A12FA001-AC4F-418D-AE19-62706E023703}">
                      <ahyp:hlinkClr xmlns:ahyp="http://schemas.microsoft.com/office/drawing/2018/hyperlinkcolor" val="tx"/>
                    </a:ext>
                  </a:extLst>
                </a:hlinkClick>
              </a:rPr>
              <a:t>clicking here</a:t>
            </a:r>
            <a:r>
              <a:rPr lang="en-US" sz="1400" b="1">
                <a:solidFill>
                  <a:schemeClr val="bg1"/>
                </a:solidFill>
                <a:ea typeface="+mn-lt"/>
                <a:cs typeface="+mn-lt"/>
              </a:rPr>
              <a:t>.</a:t>
            </a:r>
            <a:endParaRPr lang="en-US">
              <a:solidFill>
                <a:schemeClr val="bg1"/>
              </a:solidFill>
            </a:endParaRPr>
          </a:p>
          <a:p>
            <a:pPr marL="0" indent="0">
              <a:buNone/>
            </a:pPr>
            <a:r>
              <a:rPr lang="en-US" sz="1400" b="1">
                <a:solidFill>
                  <a:schemeClr val="bg1"/>
                </a:solidFill>
                <a:ea typeface="+mn-lt"/>
                <a:cs typeface="+mn-lt"/>
              </a:rPr>
              <a:t>Reevaluate the Code Post-Refactoring using CodeMR, For further details, by </a:t>
            </a:r>
            <a:r>
              <a:rPr lang="en-US" sz="1400" b="1">
                <a:solidFill>
                  <a:srgbClr val="C00000"/>
                </a:solidFill>
                <a:ea typeface="+mn-lt"/>
                <a:cs typeface="+mn-lt"/>
                <a:hlinkClick r:id="rId6">
                  <a:extLst>
                    <a:ext uri="{A12FA001-AC4F-418D-AE19-62706E023703}">
                      <ahyp:hlinkClr xmlns:ahyp="http://schemas.microsoft.com/office/drawing/2018/hyperlinkcolor" val="tx"/>
                    </a:ext>
                  </a:extLst>
                </a:hlinkClick>
              </a:rPr>
              <a:t>clicking here</a:t>
            </a:r>
            <a:r>
              <a:rPr lang="en-US" sz="1400" b="1">
                <a:solidFill>
                  <a:schemeClr val="bg1"/>
                </a:solidFill>
                <a:ea typeface="+mn-lt"/>
                <a:cs typeface="+mn-lt"/>
              </a:rPr>
              <a:t>.</a:t>
            </a:r>
            <a:br>
              <a:rPr lang="en-US" sz="1400" b="1">
                <a:solidFill>
                  <a:schemeClr val="bg1"/>
                </a:solidFill>
                <a:ea typeface="+mn-lt"/>
                <a:cs typeface="+mn-lt"/>
              </a:rPr>
            </a:br>
            <a:endParaRPr lang="en-US" sz="1400" b="1">
              <a:solidFill>
                <a:srgbClr val="C00000"/>
              </a:solidFill>
              <a:ea typeface="+mn-lt"/>
              <a:cs typeface="+mn-lt"/>
            </a:endParaRPr>
          </a:p>
        </p:txBody>
      </p:sp>
    </p:spTree>
    <p:extLst>
      <p:ext uri="{BB962C8B-B14F-4D97-AF65-F5344CB8AC3E}">
        <p14:creationId xmlns:p14="http://schemas.microsoft.com/office/powerpoint/2010/main" val="404223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5509" y="3816"/>
            <a:ext cx="12183761" cy="594455"/>
          </a:xfrm>
        </p:spPr>
        <p:txBody>
          <a:bodyPr anchor="ctr">
            <a:noAutofit/>
          </a:bodyPr>
          <a:lstStyle/>
          <a:p>
            <a:pPr algn="ctr"/>
            <a:r>
              <a:rPr lang="en-US" sz="4000" b="1">
                <a:solidFill>
                  <a:srgbClr val="002060"/>
                </a:solidFill>
                <a:latin typeface="Sagona Book"/>
                <a:ea typeface="+mj-lt"/>
                <a:cs typeface="Arial"/>
              </a:rPr>
              <a:t>Compare Manual and LLM Refactoring</a:t>
            </a:r>
            <a:endParaRPr lang="en-US"/>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sp>
        <p:nvSpPr>
          <p:cNvPr id="8" name="Content Placeholder 6">
            <a:extLst>
              <a:ext uri="{FF2B5EF4-FFF2-40B4-BE49-F238E27FC236}">
                <a16:creationId xmlns:a16="http://schemas.microsoft.com/office/drawing/2014/main" id="{2B6C4396-94A0-20A3-8136-A3451EA23E23}"/>
              </a:ext>
            </a:extLst>
          </p:cNvPr>
          <p:cNvSpPr txBox="1">
            <a:spLocks/>
          </p:cNvSpPr>
          <p:nvPr/>
        </p:nvSpPr>
        <p:spPr>
          <a:xfrm>
            <a:off x="197708" y="732053"/>
            <a:ext cx="4604954" cy="5422257"/>
          </a:xfrm>
          <a:prstGeom prst="rect">
            <a:avLst/>
          </a:prstGeom>
          <a:ln>
            <a:solidFill>
              <a:srgbClr val="0070C0"/>
            </a:solidFill>
          </a:ln>
        </p:spPr>
        <p:txBody>
          <a:bodyPr vert="horz" lIns="91440" tIns="45720" rIns="91440" bIns="45720" rtlCol="0" anchor="t">
            <a:normAutofit fontScale="92500" lnSpcReduction="1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b="1">
                <a:ea typeface="+mn-lt"/>
                <a:cs typeface="+mn-lt"/>
              </a:rPr>
              <a:t>Where is the design smell?</a:t>
            </a:r>
            <a:endParaRPr lang="en-US" sz="1600">
              <a:ea typeface="+mn-lt"/>
              <a:cs typeface="+mn-lt"/>
            </a:endParaRPr>
          </a:p>
          <a:p>
            <a:pPr algn="just">
              <a:spcBef>
                <a:spcPts val="600"/>
              </a:spcBef>
            </a:pPr>
            <a:r>
              <a:rPr lang="en-US" sz="1400">
                <a:ea typeface="+mn-lt"/>
                <a:cs typeface="+mn-lt"/>
              </a:rPr>
              <a:t>books-core/</a:t>
            </a:r>
            <a:r>
              <a:rPr lang="en-US" sz="1400" err="1">
                <a:ea typeface="+mn-lt"/>
                <a:cs typeface="+mn-lt"/>
              </a:rPr>
              <a:t>src</a:t>
            </a:r>
            <a:r>
              <a:rPr lang="en-US" sz="1400">
                <a:ea typeface="+mn-lt"/>
                <a:cs typeface="+mn-lt"/>
              </a:rPr>
              <a:t>/main/java/com/</a:t>
            </a:r>
            <a:r>
              <a:rPr lang="en-US" sz="1400" err="1">
                <a:ea typeface="+mn-lt"/>
                <a:cs typeface="+mn-lt"/>
              </a:rPr>
              <a:t>sismics</a:t>
            </a:r>
            <a:r>
              <a:rPr lang="en-US" sz="1400">
                <a:ea typeface="+mn-lt"/>
                <a:cs typeface="+mn-lt"/>
              </a:rPr>
              <a:t>/books/core/model/context/AppContext.java</a:t>
            </a:r>
          </a:p>
          <a:p>
            <a:pPr algn="just">
              <a:spcBef>
                <a:spcPts val="600"/>
              </a:spcBef>
            </a:pPr>
            <a:r>
              <a:rPr lang="en-US" sz="1400" u="sng">
                <a:ea typeface="+mn-lt"/>
                <a:cs typeface="+mn-lt"/>
                <a:hlinkClick r:id="rId3"/>
              </a:rPr>
              <a:t>Link to the ChatGPT chat</a:t>
            </a:r>
            <a:endParaRPr lang="en-US" sz="1400">
              <a:ea typeface="+mn-lt"/>
              <a:cs typeface="+mn-lt"/>
            </a:endParaRPr>
          </a:p>
          <a:p>
            <a:pPr algn="just">
              <a:spcBef>
                <a:spcPts val="600"/>
              </a:spcBef>
            </a:pPr>
            <a:r>
              <a:rPr lang="en-US" sz="1400" b="1" u="sng">
                <a:ea typeface="+mn-lt"/>
                <a:cs typeface="+mn-lt"/>
              </a:rPr>
              <a:t>Original Smells detected by us: </a:t>
            </a:r>
            <a:r>
              <a:rPr lang="en-US" sz="1400">
                <a:ea typeface="+mn-lt"/>
                <a:cs typeface="+mn-lt"/>
              </a:rPr>
              <a:t>Singleton Pattern Misuse, God Object, Static Method, Hardcoded Values, Mutable Static State. Please refer to section 2.a for more details.</a:t>
            </a:r>
          </a:p>
          <a:p>
            <a:pPr algn="just">
              <a:spcBef>
                <a:spcPts val="600"/>
              </a:spcBef>
            </a:pPr>
            <a:r>
              <a:rPr lang="en-US" sz="1400" b="1" u="sng">
                <a:ea typeface="+mn-lt"/>
                <a:cs typeface="+mn-lt"/>
              </a:rPr>
              <a:t>Smells detected by ChatGPT: </a:t>
            </a:r>
            <a:endParaRPr lang="en-US" sz="1400">
              <a:ea typeface="+mn-lt"/>
              <a:cs typeface="+mn-lt"/>
            </a:endParaRPr>
          </a:p>
          <a:p>
            <a:pPr algn="just">
              <a:spcBef>
                <a:spcPts val="600"/>
              </a:spcBef>
            </a:pPr>
            <a:r>
              <a:rPr lang="en-US" sz="1400" b="1">
                <a:solidFill>
                  <a:srgbClr val="000000"/>
                </a:solidFill>
                <a:ea typeface="+mn-lt"/>
                <a:cs typeface="+mn-lt"/>
              </a:rPr>
              <a:t>Singleton Pattern</a:t>
            </a:r>
            <a:r>
              <a:rPr lang="en-US" sz="1400">
                <a:solidFill>
                  <a:srgbClr val="000000"/>
                </a:solidFill>
                <a:ea typeface="+mn-lt"/>
                <a:cs typeface="+mn-lt"/>
              </a:rPr>
              <a:t>: While the singleton pattern ensures there's only one instance of </a:t>
            </a:r>
            <a:r>
              <a:rPr lang="en-US" sz="1400" b="1" err="1">
                <a:solidFill>
                  <a:srgbClr val="000000"/>
                </a:solidFill>
                <a:ea typeface="+mn-lt"/>
                <a:cs typeface="+mn-lt"/>
              </a:rPr>
              <a:t>AppContext</a:t>
            </a:r>
            <a:r>
              <a:rPr lang="en-US" sz="1400">
                <a:solidFill>
                  <a:srgbClr val="000000"/>
                </a:solidFill>
                <a:ea typeface="+mn-lt"/>
                <a:cs typeface="+mn-lt"/>
              </a:rPr>
              <a:t>, it also introduces tight coupling and makes it hard to test.</a:t>
            </a:r>
          </a:p>
          <a:p>
            <a:pPr algn="just">
              <a:spcBef>
                <a:spcPts val="600"/>
              </a:spcBef>
            </a:pPr>
            <a:r>
              <a:rPr lang="en-US" sz="1400" b="1">
                <a:solidFill>
                  <a:srgbClr val="000000"/>
                </a:solidFill>
                <a:ea typeface="+mn-lt"/>
                <a:cs typeface="+mn-lt"/>
              </a:rPr>
              <a:t>Resource Management</a:t>
            </a:r>
            <a:r>
              <a:rPr lang="en-US" sz="1400">
                <a:solidFill>
                  <a:srgbClr val="000000"/>
                </a:solidFill>
                <a:ea typeface="+mn-lt"/>
                <a:cs typeface="+mn-lt"/>
              </a:rPr>
              <a:t>: The code directly creates and starts services (</a:t>
            </a:r>
            <a:r>
              <a:rPr lang="en-US" sz="1400" b="1" err="1">
                <a:solidFill>
                  <a:srgbClr val="000000"/>
                </a:solidFill>
                <a:ea typeface="+mn-lt"/>
                <a:cs typeface="+mn-lt"/>
              </a:rPr>
              <a:t>BookDataService</a:t>
            </a:r>
            <a:r>
              <a:rPr lang="en-US" sz="1400">
                <a:solidFill>
                  <a:srgbClr val="000000"/>
                </a:solidFill>
                <a:ea typeface="+mn-lt"/>
                <a:cs typeface="+mn-lt"/>
              </a:rPr>
              <a:t>, </a:t>
            </a:r>
            <a:r>
              <a:rPr lang="en-US" sz="1400" b="1" err="1">
                <a:solidFill>
                  <a:srgbClr val="000000"/>
                </a:solidFill>
                <a:ea typeface="+mn-lt"/>
                <a:cs typeface="+mn-lt"/>
              </a:rPr>
              <a:t>FacebookService</a:t>
            </a:r>
            <a:r>
              <a:rPr lang="en-US" sz="1400">
                <a:solidFill>
                  <a:srgbClr val="000000"/>
                </a:solidFill>
                <a:ea typeface="+mn-lt"/>
                <a:cs typeface="+mn-lt"/>
              </a:rPr>
              <a:t>) within the constructor, which tightly couples the initialization of services with the </a:t>
            </a:r>
            <a:r>
              <a:rPr lang="en-US" sz="1400" b="1" err="1">
                <a:solidFill>
                  <a:srgbClr val="000000"/>
                </a:solidFill>
                <a:ea typeface="+mn-lt"/>
                <a:cs typeface="+mn-lt"/>
              </a:rPr>
              <a:t>AppContext</a:t>
            </a:r>
            <a:r>
              <a:rPr lang="en-US" sz="1400">
                <a:solidFill>
                  <a:srgbClr val="000000"/>
                </a:solidFill>
                <a:ea typeface="+mn-lt"/>
                <a:cs typeface="+mn-lt"/>
              </a:rPr>
              <a:t>.</a:t>
            </a:r>
          </a:p>
          <a:p>
            <a:pPr algn="just">
              <a:spcBef>
                <a:spcPts val="600"/>
              </a:spcBef>
            </a:pPr>
            <a:r>
              <a:rPr lang="en-US" sz="1400" b="1">
                <a:solidFill>
                  <a:srgbClr val="000000"/>
                </a:solidFill>
                <a:ea typeface="+mn-lt"/>
                <a:cs typeface="+mn-lt"/>
              </a:rPr>
              <a:t>Complex Initialization Logic</a:t>
            </a:r>
            <a:r>
              <a:rPr lang="en-US" sz="1400">
                <a:solidFill>
                  <a:srgbClr val="000000"/>
                </a:solidFill>
                <a:ea typeface="+mn-lt"/>
                <a:cs typeface="+mn-lt"/>
              </a:rPr>
              <a:t>: The </a:t>
            </a:r>
            <a:r>
              <a:rPr lang="en-US" sz="1400" b="1" err="1">
                <a:solidFill>
                  <a:srgbClr val="000000"/>
                </a:solidFill>
                <a:ea typeface="+mn-lt"/>
                <a:cs typeface="+mn-lt"/>
              </a:rPr>
              <a:t>resetEventBus</a:t>
            </a:r>
            <a:r>
              <a:rPr lang="en-US" sz="1400" b="1">
                <a:solidFill>
                  <a:srgbClr val="000000"/>
                </a:solidFill>
                <a:ea typeface="+mn-lt"/>
                <a:cs typeface="+mn-lt"/>
              </a:rPr>
              <a:t>()</a:t>
            </a:r>
            <a:r>
              <a:rPr lang="en-US" sz="1400">
                <a:solidFill>
                  <a:srgbClr val="000000"/>
                </a:solidFill>
                <a:ea typeface="+mn-lt"/>
                <a:cs typeface="+mn-lt"/>
              </a:rPr>
              <a:t> method has complex logic for initializing event buses and executors, making it hard to understand and maintain.</a:t>
            </a:r>
          </a:p>
          <a:p>
            <a:pPr algn="just">
              <a:spcBef>
                <a:spcPts val="600"/>
              </a:spcBef>
            </a:pPr>
            <a:r>
              <a:rPr lang="en-US" sz="1400" b="1">
                <a:solidFill>
                  <a:srgbClr val="000000"/>
                </a:solidFill>
                <a:ea typeface="+mn-lt"/>
                <a:cs typeface="+mn-lt"/>
              </a:rPr>
              <a:t>Changes in the code. Red refers to the code generated by ChatGPT, Green is the refactored code by us. Please see the changes below</a:t>
            </a:r>
          </a:p>
        </p:txBody>
      </p:sp>
      <p:pic>
        <p:nvPicPr>
          <p:cNvPr id="11" name="Picture 10" descr="A screenshot of a computer&#10;&#10;Description automatically generated">
            <a:extLst>
              <a:ext uri="{FF2B5EF4-FFF2-40B4-BE49-F238E27FC236}">
                <a16:creationId xmlns:a16="http://schemas.microsoft.com/office/drawing/2014/main" id="{037C068A-9905-03D6-3E3B-7EEFDD67C9F8}"/>
              </a:ext>
            </a:extLst>
          </p:cNvPr>
          <p:cNvPicPr>
            <a:picLocks noChangeAspect="1"/>
          </p:cNvPicPr>
          <p:nvPr/>
        </p:nvPicPr>
        <p:blipFill>
          <a:blip r:embed="rId4"/>
          <a:stretch>
            <a:fillRect/>
          </a:stretch>
        </p:blipFill>
        <p:spPr>
          <a:xfrm>
            <a:off x="5076567" y="1424219"/>
            <a:ext cx="6919783" cy="1898615"/>
          </a:xfrm>
          <a:prstGeom prst="rect">
            <a:avLst/>
          </a:prstGeom>
        </p:spPr>
      </p:pic>
      <p:sp>
        <p:nvSpPr>
          <p:cNvPr id="12" name="Content Placeholder 6">
            <a:extLst>
              <a:ext uri="{FF2B5EF4-FFF2-40B4-BE49-F238E27FC236}">
                <a16:creationId xmlns:a16="http://schemas.microsoft.com/office/drawing/2014/main" id="{9F38C720-9D6F-5DCE-9096-5B5DD25C307C}"/>
              </a:ext>
            </a:extLst>
          </p:cNvPr>
          <p:cNvSpPr txBox="1">
            <a:spLocks/>
          </p:cNvSpPr>
          <p:nvPr/>
        </p:nvSpPr>
        <p:spPr>
          <a:xfrm>
            <a:off x="5037437" y="732053"/>
            <a:ext cx="7066007" cy="5422257"/>
          </a:xfrm>
          <a:prstGeom prst="rect">
            <a:avLst/>
          </a:prstGeom>
          <a:ln>
            <a:solidFill>
              <a:srgbClr val="0070C0"/>
            </a:solidFill>
          </a:ln>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600"/>
              </a:spcBef>
              <a:buNone/>
            </a:pPr>
            <a:endParaRPr lang="en-US" sz="1200" dirty="0">
              <a:solidFill>
                <a:srgbClr val="000000"/>
              </a:solidFill>
              <a:cs typeface="Arial"/>
            </a:endParaRPr>
          </a:p>
          <a:p>
            <a:pPr algn="just">
              <a:spcBef>
                <a:spcPts val="600"/>
              </a:spcBef>
            </a:pPr>
            <a:r>
              <a:rPr lang="en-US" sz="1200" b="1" dirty="0">
                <a:solidFill>
                  <a:srgbClr val="000000"/>
                </a:solidFill>
                <a:ea typeface="+mn-lt"/>
                <a:cs typeface="+mn-lt"/>
              </a:rPr>
              <a:t>Removed Singleton Instance</a:t>
            </a:r>
            <a:endParaRPr lang="en-US" sz="1200" dirty="0">
              <a:solidFill>
                <a:srgbClr val="000000"/>
              </a:solidFill>
              <a:ea typeface="+mn-lt"/>
              <a:cs typeface="+mn-lt"/>
            </a:endParaRPr>
          </a:p>
          <a:p>
            <a:pPr algn="just">
              <a:spcBef>
                <a:spcPts val="600"/>
              </a:spcBef>
            </a:pPr>
            <a:endParaRPr lang="en-US" sz="1200">
              <a:solidFill>
                <a:srgbClr val="000000"/>
              </a:solidFill>
              <a:ea typeface="+mn-lt"/>
              <a:cs typeface="+mn-lt"/>
            </a:endParaRPr>
          </a:p>
          <a:p>
            <a:pPr algn="just">
              <a:spcBef>
                <a:spcPts val="600"/>
              </a:spcBef>
            </a:pPr>
            <a:endParaRPr lang="en-US" sz="1200">
              <a:solidFill>
                <a:srgbClr val="000000"/>
              </a:solidFill>
              <a:ea typeface="+mn-lt"/>
              <a:cs typeface="+mn-lt"/>
            </a:endParaRPr>
          </a:p>
          <a:p>
            <a:pPr algn="just">
              <a:spcBef>
                <a:spcPts val="600"/>
              </a:spcBef>
            </a:pPr>
            <a:endParaRPr lang="en-US" sz="1200">
              <a:solidFill>
                <a:srgbClr val="000000"/>
              </a:solidFill>
              <a:ea typeface="+mn-lt"/>
              <a:cs typeface="+mn-lt"/>
            </a:endParaRPr>
          </a:p>
          <a:p>
            <a:pPr algn="just">
              <a:spcBef>
                <a:spcPts val="600"/>
              </a:spcBef>
            </a:pPr>
            <a:endParaRPr lang="en-US" sz="1200">
              <a:solidFill>
                <a:srgbClr val="000000"/>
              </a:solidFill>
              <a:ea typeface="+mn-lt"/>
              <a:cs typeface="+mn-lt"/>
            </a:endParaRPr>
          </a:p>
          <a:p>
            <a:pPr algn="just">
              <a:spcBef>
                <a:spcPts val="600"/>
              </a:spcBef>
            </a:pPr>
            <a:endParaRPr lang="en-US" sz="1200">
              <a:solidFill>
                <a:srgbClr val="000000"/>
              </a:solidFill>
              <a:ea typeface="+mn-lt"/>
              <a:cs typeface="+mn-lt"/>
            </a:endParaRPr>
          </a:p>
          <a:p>
            <a:pPr algn="just">
              <a:spcBef>
                <a:spcPts val="600"/>
              </a:spcBef>
            </a:pPr>
            <a:endParaRPr lang="en-US" sz="1200">
              <a:solidFill>
                <a:srgbClr val="000000"/>
              </a:solidFill>
              <a:ea typeface="+mn-lt"/>
              <a:cs typeface="+mn-lt"/>
            </a:endParaRPr>
          </a:p>
          <a:p>
            <a:pPr marL="0" indent="0" algn="just">
              <a:spcBef>
                <a:spcPts val="600"/>
              </a:spcBef>
              <a:buNone/>
            </a:pPr>
            <a:endParaRPr lang="en-US" sz="1200" b="1" dirty="0">
              <a:solidFill>
                <a:srgbClr val="000000"/>
              </a:solidFill>
              <a:cs typeface="Arial"/>
            </a:endParaRPr>
          </a:p>
          <a:p>
            <a:pPr algn="just">
              <a:spcBef>
                <a:spcPts val="600"/>
              </a:spcBef>
            </a:pPr>
            <a:endParaRPr lang="en-US" sz="1200">
              <a:solidFill>
                <a:srgbClr val="000000"/>
              </a:solidFill>
              <a:ea typeface="+mn-lt"/>
              <a:cs typeface="+mn-lt"/>
            </a:endParaRPr>
          </a:p>
          <a:p>
            <a:r>
              <a:rPr lang="en-US" sz="1200" b="1" dirty="0">
                <a:solidFill>
                  <a:srgbClr val="000000"/>
                </a:solidFill>
                <a:ea typeface="+mn-lt"/>
                <a:cs typeface="+mn-lt"/>
              </a:rPr>
              <a:t>Separated Service Initialization</a:t>
            </a:r>
            <a:endParaRPr lang="en-US" dirty="0">
              <a:ea typeface="+mn-lt"/>
              <a:cs typeface="+mn-lt"/>
            </a:endParaRPr>
          </a:p>
        </p:txBody>
      </p:sp>
      <p:pic>
        <p:nvPicPr>
          <p:cNvPr id="13" name="Picture 12" descr="A screenshot of a computer&#10;&#10;Description automatically generated">
            <a:extLst>
              <a:ext uri="{FF2B5EF4-FFF2-40B4-BE49-F238E27FC236}">
                <a16:creationId xmlns:a16="http://schemas.microsoft.com/office/drawing/2014/main" id="{8518F909-89FB-D5A9-4634-732436060524}"/>
              </a:ext>
            </a:extLst>
          </p:cNvPr>
          <p:cNvPicPr>
            <a:picLocks noChangeAspect="1"/>
          </p:cNvPicPr>
          <p:nvPr/>
        </p:nvPicPr>
        <p:blipFill>
          <a:blip r:embed="rId5"/>
          <a:stretch>
            <a:fillRect/>
          </a:stretch>
        </p:blipFill>
        <p:spPr>
          <a:xfrm>
            <a:off x="5086864" y="3899999"/>
            <a:ext cx="6960973" cy="2157489"/>
          </a:xfrm>
          <a:prstGeom prst="rect">
            <a:avLst/>
          </a:prstGeom>
        </p:spPr>
      </p:pic>
      <p:sp>
        <p:nvSpPr>
          <p:cNvPr id="15" name="Content Placeholder 6">
            <a:extLst>
              <a:ext uri="{FF2B5EF4-FFF2-40B4-BE49-F238E27FC236}">
                <a16:creationId xmlns:a16="http://schemas.microsoft.com/office/drawing/2014/main" id="{8DD4CA43-DC9D-2BE4-C87B-6AA5716C00A5}"/>
              </a:ext>
            </a:extLst>
          </p:cNvPr>
          <p:cNvSpPr txBox="1">
            <a:spLocks/>
          </p:cNvSpPr>
          <p:nvPr/>
        </p:nvSpPr>
        <p:spPr>
          <a:xfrm>
            <a:off x="234778" y="6297198"/>
            <a:ext cx="4594658" cy="407473"/>
          </a:xfrm>
          <a:prstGeom prst="rect">
            <a:avLst/>
          </a:prstGeom>
          <a:solidFill>
            <a:srgbClr val="002060"/>
          </a:solidFill>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solidFill>
                  <a:schemeClr val="bg1"/>
                </a:solidFill>
                <a:ea typeface="+mn-lt"/>
                <a:cs typeface="+mn-lt"/>
              </a:rPr>
              <a:t>For further details, by </a:t>
            </a:r>
            <a:r>
              <a:rPr lang="en-US" sz="1400" b="1">
                <a:solidFill>
                  <a:srgbClr val="C00000"/>
                </a:solidFill>
                <a:ea typeface="+mn-lt"/>
                <a:cs typeface="+mn-lt"/>
                <a:hlinkClick r:id="rId6">
                  <a:extLst>
                    <a:ext uri="{A12FA001-AC4F-418D-AE19-62706E023703}">
                      <ahyp:hlinkClr xmlns:ahyp="http://schemas.microsoft.com/office/drawing/2018/hyperlinkcolor" val="tx"/>
                    </a:ext>
                  </a:extLst>
                </a:hlinkClick>
              </a:rPr>
              <a:t>clicking here</a:t>
            </a:r>
            <a:r>
              <a:rPr lang="en-US" sz="1400" b="1">
                <a:solidFill>
                  <a:schemeClr val="bg1"/>
                </a:solidFill>
                <a:ea typeface="+mn-lt"/>
                <a:cs typeface="+mn-lt"/>
              </a:rPr>
              <a:t>.</a:t>
            </a:r>
          </a:p>
        </p:txBody>
      </p:sp>
    </p:spTree>
    <p:extLst>
      <p:ext uri="{BB962C8B-B14F-4D97-AF65-F5344CB8AC3E}">
        <p14:creationId xmlns:p14="http://schemas.microsoft.com/office/powerpoint/2010/main" val="4259790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5509" y="3816"/>
            <a:ext cx="12183761" cy="594455"/>
          </a:xfrm>
        </p:spPr>
        <p:txBody>
          <a:bodyPr anchor="ctr">
            <a:noAutofit/>
          </a:bodyPr>
          <a:lstStyle/>
          <a:p>
            <a:pPr algn="ctr"/>
            <a:r>
              <a:rPr lang="en-US" sz="4000" b="1" dirty="0">
                <a:solidFill>
                  <a:srgbClr val="002060"/>
                </a:solidFill>
                <a:ea typeface="+mj-lt"/>
                <a:cs typeface="+mj-lt"/>
              </a:rPr>
              <a:t>Bonus Tasks</a:t>
            </a:r>
            <a:endParaRPr lang="en-US" sz="4000" dirty="0">
              <a:solidFill>
                <a:srgbClr val="002060"/>
              </a:solidFill>
              <a:ea typeface="+mj-lt"/>
              <a:cs typeface="+mj-lt"/>
            </a:endParaRPr>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9" name="Title 1">
            <a:extLst>
              <a:ext uri="{FF2B5EF4-FFF2-40B4-BE49-F238E27FC236}">
                <a16:creationId xmlns:a16="http://schemas.microsoft.com/office/drawing/2014/main" id="{BDA26D70-8793-5CA5-A31A-2CB7911FF74D}"/>
              </a:ext>
            </a:extLst>
          </p:cNvPr>
          <p:cNvSpPr txBox="1">
            <a:spLocks/>
          </p:cNvSpPr>
          <p:nvPr/>
        </p:nvSpPr>
        <p:spPr>
          <a:xfrm>
            <a:off x="941173" y="838801"/>
            <a:ext cx="10515600"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US" dirty="0"/>
              <a:t>Findings</a:t>
            </a:r>
          </a:p>
        </p:txBody>
      </p:sp>
      <p:sp>
        <p:nvSpPr>
          <p:cNvPr id="14" name="Content Placeholder 2">
            <a:extLst>
              <a:ext uri="{FF2B5EF4-FFF2-40B4-BE49-F238E27FC236}">
                <a16:creationId xmlns:a16="http://schemas.microsoft.com/office/drawing/2014/main" id="{7EC8C65A-2D23-3A96-45D5-9A22B8BC93D3}"/>
              </a:ext>
            </a:extLst>
          </p:cNvPr>
          <p:cNvSpPr>
            <a:spLocks noGrp="1"/>
          </p:cNvSpPr>
          <p:nvPr>
            <p:ph idx="1"/>
          </p:nvPr>
        </p:nvSpPr>
        <p:spPr>
          <a:xfrm>
            <a:off x="941173" y="2299301"/>
            <a:ext cx="10515600" cy="4351338"/>
          </a:xfrm>
        </p:spPr>
        <p:txBody>
          <a:bodyPr vert="horz" lIns="91440" tIns="45720" rIns="91440" bIns="45720" rtlCol="0" anchor="t">
            <a:normAutofit/>
          </a:bodyPr>
          <a:lstStyle/>
          <a:p>
            <a:r>
              <a:rPr lang="en-US" sz="1600" dirty="0">
                <a:ea typeface="+mn-lt"/>
                <a:cs typeface="+mn-lt"/>
              </a:rPr>
              <a:t>Performance with Code Context Length</a:t>
            </a:r>
          </a:p>
          <a:p>
            <a:pPr lvl="1">
              <a:buFont typeface="Courier New" panose="020B0504020202020204" pitchFamily="34" charset="0"/>
              <a:buChar char="o"/>
            </a:pPr>
            <a:r>
              <a:rPr lang="en-US" sz="1100" dirty="0">
                <a:ea typeface="+mn-lt"/>
                <a:cs typeface="+mn-lt"/>
              </a:rPr>
              <a:t>Longer code contexts resulted in inconsistency and reduced effectiveness in identifying and refactoring code smells.</a:t>
            </a:r>
          </a:p>
          <a:p>
            <a:pPr marL="685800">
              <a:spcBef>
                <a:spcPts val="500"/>
              </a:spcBef>
            </a:pPr>
            <a:r>
              <a:rPr lang="en-US" sz="1100" dirty="0">
                <a:ea typeface="+mn-lt"/>
                <a:cs typeface="+mn-lt"/>
              </a:rPr>
              <a:t>In scenarios with smaller code contexts, ChatGPT exhibited better performance.</a:t>
            </a:r>
          </a:p>
          <a:p>
            <a:pPr marL="685800">
              <a:spcBef>
                <a:spcPts val="500"/>
              </a:spcBef>
            </a:pPr>
            <a:r>
              <a:rPr lang="en-US" sz="1100" dirty="0">
                <a:ea typeface="+mn-lt"/>
                <a:cs typeface="+mn-lt"/>
              </a:rPr>
              <a:t>Continuous prompting after each interaction proved to be a viable workaround for maintaining context.</a:t>
            </a:r>
          </a:p>
          <a:p>
            <a:r>
              <a:rPr lang="en-US" sz="1600" dirty="0">
                <a:ea typeface="+mn-lt"/>
                <a:cs typeface="+mn-lt"/>
              </a:rPr>
              <a:t>Prompt Dependency</a:t>
            </a:r>
          </a:p>
          <a:p>
            <a:pPr lvl="1">
              <a:buFont typeface="Courier New" panose="020B0504020202020204" pitchFamily="34" charset="0"/>
              <a:buChar char="o"/>
            </a:pPr>
            <a:r>
              <a:rPr lang="en-US" sz="1100" dirty="0">
                <a:ea typeface="+mn-lt"/>
                <a:cs typeface="+mn-lt"/>
              </a:rPr>
              <a:t>The prompt's nature significantly impacted the output generated by ChatGPT.</a:t>
            </a:r>
          </a:p>
          <a:p>
            <a:pPr lvl="1">
              <a:buFont typeface="Courier New" panose="020B0504020202020204" pitchFamily="34" charset="0"/>
              <a:buChar char="o"/>
            </a:pPr>
            <a:r>
              <a:rPr lang="en-US" sz="1100" dirty="0">
                <a:ea typeface="+mn-lt"/>
                <a:cs typeface="+mn-lt"/>
              </a:rPr>
              <a:t>   Prompt-driven interactions were crucial for steering ChatGPT towards the desired outcomes.</a:t>
            </a:r>
          </a:p>
          <a:p>
            <a:r>
              <a:rPr lang="en-US" sz="1600" dirty="0">
                <a:ea typeface="+mn-lt"/>
                <a:cs typeface="+mn-lt"/>
              </a:rPr>
              <a:t>Manual Intervention Requirement</a:t>
            </a:r>
          </a:p>
          <a:p>
            <a:pPr lvl="1">
              <a:buFont typeface="Courier New" panose="020B0504020202020204" pitchFamily="34" charset="0"/>
              <a:buChar char="o"/>
            </a:pPr>
            <a:r>
              <a:rPr lang="en-US" sz="1100" dirty="0">
                <a:ea typeface="+mn-lt"/>
                <a:cs typeface="+mn-lt"/>
              </a:rPr>
              <a:t>While ChatGPT showed promise, manual intervention was often necessary to ensure the quality of refactored code.</a:t>
            </a:r>
          </a:p>
          <a:p>
            <a:pPr lvl="1">
              <a:buFont typeface="Courier New" panose="020B0504020202020204" pitchFamily="34" charset="0"/>
              <a:buChar char="o"/>
            </a:pPr>
            <a:r>
              <a:rPr lang="en-US" sz="1100" dirty="0">
                <a:ea typeface="+mn-lt"/>
                <a:cs typeface="+mn-lt"/>
              </a:rPr>
              <a:t>Smaller codebases required less manual intervention and yielded excellent results.</a:t>
            </a:r>
          </a:p>
          <a:p>
            <a:r>
              <a:rPr lang="en-US" sz="1600" dirty="0">
                <a:ea typeface="+mn-lt"/>
                <a:cs typeface="+mn-lt"/>
              </a:rPr>
              <a:t>Performance Enhancement through Fine-Tuning</a:t>
            </a:r>
          </a:p>
          <a:p>
            <a:pPr lvl="1">
              <a:buFont typeface="Courier New" panose="020B0504020202020204" pitchFamily="34" charset="0"/>
              <a:buChar char="o"/>
            </a:pPr>
            <a:r>
              <a:rPr lang="en-US" sz="1100" dirty="0">
                <a:ea typeface="+mn-lt"/>
                <a:cs typeface="+mn-lt"/>
              </a:rPr>
              <a:t>Focusing on training ChatGPT-like models specifically tailored for code smell detection and refactoring could enhance performance and reduce dependency on manual intervention.</a:t>
            </a:r>
          </a:p>
          <a:p>
            <a:endParaRPr lang="en-US" sz="1600" dirty="0">
              <a:cs typeface="Arial"/>
            </a:endParaRPr>
          </a:p>
          <a:p>
            <a:endParaRPr lang="en-US" dirty="0">
              <a:cs typeface="Arial"/>
            </a:endParaRPr>
          </a:p>
        </p:txBody>
      </p:sp>
    </p:spTree>
    <p:extLst>
      <p:ext uri="{BB962C8B-B14F-4D97-AF65-F5344CB8AC3E}">
        <p14:creationId xmlns:p14="http://schemas.microsoft.com/office/powerpoint/2010/main" val="1910733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4120" y="-5577"/>
            <a:ext cx="12183761" cy="604752"/>
          </a:xfrm>
        </p:spPr>
        <p:txBody>
          <a:bodyPr anchor="ctr">
            <a:noAutofit/>
          </a:bodyPr>
          <a:lstStyle/>
          <a:p>
            <a:pPr algn="ctr"/>
            <a:r>
              <a:rPr lang="en-US" sz="4000" b="1" dirty="0">
                <a:solidFill>
                  <a:srgbClr val="002060"/>
                </a:solidFill>
                <a:latin typeface="Sagona Book"/>
                <a:ea typeface="+mj-lt"/>
                <a:cs typeface="Arial"/>
              </a:rPr>
              <a:t>Bonus Tasks...</a:t>
            </a:r>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sp>
        <p:nvSpPr>
          <p:cNvPr id="5" name="Content Placeholder 6">
            <a:extLst>
              <a:ext uri="{FF2B5EF4-FFF2-40B4-BE49-F238E27FC236}">
                <a16:creationId xmlns:a16="http://schemas.microsoft.com/office/drawing/2014/main" id="{6369EAEA-3294-C523-0C3C-1839851FC590}"/>
              </a:ext>
            </a:extLst>
          </p:cNvPr>
          <p:cNvSpPr txBox="1">
            <a:spLocks/>
          </p:cNvSpPr>
          <p:nvPr/>
        </p:nvSpPr>
        <p:spPr>
          <a:xfrm>
            <a:off x="990600" y="917404"/>
            <a:ext cx="10237575" cy="4907392"/>
          </a:xfrm>
          <a:prstGeom prst="rect">
            <a:avLst/>
          </a:prstGeom>
          <a:solidFill>
            <a:srgbClr val="002060"/>
          </a:solidFill>
        </p:spPr>
        <p:txBody>
          <a:bodyPr vert="horz" lIns="91440" tIns="45720" rIns="91440" bIns="45720" rtlCol="0" anchor="t">
            <a:normAutofit fontScale="700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en-US" b="1">
                <a:solidFill>
                  <a:schemeClr val="bg1"/>
                </a:solidFill>
                <a:ea typeface="+mn-lt"/>
                <a:cs typeface="+mn-lt"/>
              </a:rPr>
              <a:t>Introduction: </a:t>
            </a:r>
            <a:r>
              <a:rPr lang="en-US">
                <a:solidFill>
                  <a:schemeClr val="bg1"/>
                </a:solidFill>
                <a:ea typeface="+mn-lt"/>
                <a:cs typeface="+mn-lt"/>
              </a:rPr>
              <a:t>This report documents the design and implementation of an automated pipeline for detecting design smells in a GitHub repository, refactoring the identified issues, and generating pull requests for the changes. </a:t>
            </a:r>
            <a:endParaRPr lang="en-US">
              <a:solidFill>
                <a:schemeClr val="bg1"/>
              </a:solidFill>
            </a:endParaRPr>
          </a:p>
          <a:p>
            <a:pPr>
              <a:buAutoNum type="arabicPeriod"/>
            </a:pPr>
            <a:r>
              <a:rPr lang="en-US" b="1">
                <a:solidFill>
                  <a:schemeClr val="bg1"/>
                </a:solidFill>
                <a:ea typeface="+mn-lt"/>
                <a:cs typeface="+mn-lt"/>
              </a:rPr>
              <a:t>Pipeline Overview: </a:t>
            </a:r>
            <a:endParaRPr lang="en-US">
              <a:solidFill>
                <a:schemeClr val="bg1"/>
              </a:solidFill>
              <a:ea typeface="+mn-lt"/>
              <a:cs typeface="+mn-lt"/>
            </a:endParaRPr>
          </a:p>
          <a:p>
            <a:pPr lvl="1">
              <a:buFont typeface="Courier New" panose="020B0504020202020204" pitchFamily="34" charset="0"/>
              <a:buChar char="o"/>
            </a:pPr>
            <a:r>
              <a:rPr lang="en-US">
                <a:solidFill>
                  <a:schemeClr val="bg1"/>
                </a:solidFill>
                <a:ea typeface="+mn-lt"/>
                <a:cs typeface="+mn-lt"/>
              </a:rPr>
              <a:t>The pipeline consists of three main components: </a:t>
            </a:r>
          </a:p>
          <a:p>
            <a:pPr lvl="2">
              <a:buFont typeface="Courier New" panose="020B0504020202020204" pitchFamily="34" charset="0"/>
              <a:buChar char="o"/>
            </a:pPr>
            <a:r>
              <a:rPr lang="en-US">
                <a:solidFill>
                  <a:schemeClr val="bg1"/>
                </a:solidFill>
                <a:ea typeface="+mn-lt"/>
                <a:cs typeface="+mn-lt"/>
              </a:rPr>
              <a:t> Automated Design Smell Detection </a:t>
            </a:r>
          </a:p>
          <a:p>
            <a:pPr lvl="2">
              <a:buFont typeface="Courier New" panose="020B0504020202020204" pitchFamily="34" charset="0"/>
              <a:buChar char="o"/>
            </a:pPr>
            <a:r>
              <a:rPr lang="en-US">
                <a:solidFill>
                  <a:schemeClr val="bg1"/>
                </a:solidFill>
                <a:ea typeface="+mn-lt"/>
                <a:cs typeface="+mn-lt"/>
              </a:rPr>
              <a:t> Automated Refactoring </a:t>
            </a:r>
          </a:p>
          <a:p>
            <a:pPr lvl="2">
              <a:buFont typeface="Courier New" panose="020B0504020202020204" pitchFamily="34" charset="0"/>
              <a:buChar char="o"/>
            </a:pPr>
            <a:r>
              <a:rPr lang="en-US">
                <a:solidFill>
                  <a:schemeClr val="bg1"/>
                </a:solidFill>
                <a:ea typeface="+mn-lt"/>
                <a:cs typeface="+mn-lt"/>
              </a:rPr>
              <a:t>Pull Request Generation </a:t>
            </a:r>
            <a:endParaRPr lang="en-US">
              <a:solidFill>
                <a:schemeClr val="bg1"/>
              </a:solidFill>
              <a:cs typeface="Arial"/>
            </a:endParaRPr>
          </a:p>
          <a:p>
            <a:pPr>
              <a:buAutoNum type="arabicPeriod"/>
            </a:pPr>
            <a:r>
              <a:rPr lang="en-US" b="1">
                <a:solidFill>
                  <a:schemeClr val="bg1"/>
                </a:solidFill>
                <a:ea typeface="+mn-lt"/>
                <a:cs typeface="+mn-lt"/>
              </a:rPr>
              <a:t>Code Snippets Explanation: </a:t>
            </a:r>
            <a:endParaRPr lang="en-US">
              <a:solidFill>
                <a:schemeClr val="bg1"/>
              </a:solidFill>
              <a:ea typeface="+mn-lt"/>
              <a:cs typeface="+mn-lt"/>
            </a:endParaRPr>
          </a:p>
          <a:p>
            <a:pPr lvl="1">
              <a:buFont typeface="Courier New" panose="020B0504020202020204" pitchFamily="34" charset="0"/>
              <a:buChar char="o"/>
            </a:pPr>
            <a:r>
              <a:rPr lang="en-US" b="1">
                <a:solidFill>
                  <a:schemeClr val="bg1"/>
                </a:solidFill>
                <a:ea typeface="+mn-lt"/>
                <a:cs typeface="+mn-lt"/>
              </a:rPr>
              <a:t>Refactoring Code with ChatGPT </a:t>
            </a:r>
          </a:p>
          <a:p>
            <a:pPr lvl="2">
              <a:buFont typeface="Courier New" panose="020B0504020202020204" pitchFamily="34" charset="0"/>
              <a:buChar char="o"/>
            </a:pPr>
            <a:r>
              <a:rPr lang="en-US">
                <a:solidFill>
                  <a:schemeClr val="bg1"/>
                </a:solidFill>
                <a:ea typeface="+mn-lt"/>
                <a:cs typeface="+mn-lt"/>
              </a:rPr>
              <a:t>This function (refactor code with </a:t>
            </a:r>
            <a:r>
              <a:rPr lang="en-US" err="1">
                <a:solidFill>
                  <a:schemeClr val="bg1"/>
                </a:solidFill>
                <a:ea typeface="+mn-lt"/>
                <a:cs typeface="+mn-lt"/>
              </a:rPr>
              <a:t>chatgpt</a:t>
            </a:r>
            <a:r>
              <a:rPr lang="en-US">
                <a:solidFill>
                  <a:schemeClr val="bg1"/>
                </a:solidFill>
                <a:ea typeface="+mn-lt"/>
                <a:cs typeface="+mn-lt"/>
              </a:rPr>
              <a:t>) takes the path to a Java file in a GitHub repository and refactors the code using the OpenAI ChatGPT model. The refactored code is then written to a new file in the repository. </a:t>
            </a:r>
          </a:p>
          <a:p>
            <a:pPr lvl="1">
              <a:buFont typeface="Courier New" panose="020B0504020202020204" pitchFamily="34" charset="0"/>
              <a:buChar char="o"/>
            </a:pPr>
            <a:r>
              <a:rPr lang="en-US" b="1">
                <a:solidFill>
                  <a:schemeClr val="bg1"/>
                </a:solidFill>
                <a:ea typeface="+mn-lt"/>
                <a:cs typeface="+mn-lt"/>
              </a:rPr>
              <a:t>Creating Branch </a:t>
            </a:r>
          </a:p>
          <a:p>
            <a:pPr lvl="2">
              <a:buFont typeface="Courier New" panose="020B0504020202020204" pitchFamily="34" charset="0"/>
              <a:buChar char="o"/>
            </a:pPr>
            <a:r>
              <a:rPr lang="en-US">
                <a:solidFill>
                  <a:schemeClr val="bg1"/>
                </a:solidFill>
                <a:ea typeface="+mn-lt"/>
                <a:cs typeface="+mn-lt"/>
              </a:rPr>
              <a:t>Function </a:t>
            </a:r>
            <a:r>
              <a:rPr lang="en-US">
                <a:solidFill>
                  <a:srgbClr val="C00000"/>
                </a:solidFill>
                <a:ea typeface="+mn-lt"/>
                <a:cs typeface="+mn-lt"/>
              </a:rPr>
              <a:t>(create branch)</a:t>
            </a:r>
            <a:r>
              <a:rPr lang="en-US">
                <a:solidFill>
                  <a:schemeClr val="bg1"/>
                </a:solidFill>
                <a:ea typeface="+mn-lt"/>
                <a:cs typeface="+mn-lt"/>
              </a:rPr>
              <a:t> creates a new branch in the local repository to push the refactored code changes. </a:t>
            </a:r>
            <a:endParaRPr lang="en-US">
              <a:solidFill>
                <a:schemeClr val="bg1"/>
              </a:solidFill>
              <a:cs typeface="Arial"/>
            </a:endParaRPr>
          </a:p>
          <a:p>
            <a:pPr lvl="1">
              <a:buFont typeface="Courier New,monospace" panose="020B0504020202020204" pitchFamily="34" charset="0"/>
              <a:buChar char="o"/>
            </a:pPr>
            <a:r>
              <a:rPr lang="en-US" b="1">
                <a:solidFill>
                  <a:schemeClr val="bg1"/>
                </a:solidFill>
                <a:ea typeface="+mn-lt"/>
                <a:cs typeface="+mn-lt"/>
              </a:rPr>
              <a:t>Main Function</a:t>
            </a:r>
            <a:endParaRPr lang="en-US">
              <a:solidFill>
                <a:schemeClr val="bg1"/>
              </a:solidFill>
              <a:ea typeface="+mn-lt"/>
              <a:cs typeface="+mn-lt"/>
            </a:endParaRPr>
          </a:p>
          <a:p>
            <a:pPr lvl="2">
              <a:buFont typeface="Courier New,monospace" panose="020B0504020202020204" pitchFamily="34" charset="0"/>
              <a:buChar char="o"/>
            </a:pPr>
            <a:r>
              <a:rPr lang="en-US">
                <a:solidFill>
                  <a:schemeClr val="bg1"/>
                </a:solidFill>
                <a:ea typeface="+mn-lt"/>
                <a:cs typeface="+mn-lt"/>
              </a:rPr>
              <a:t>The main function </a:t>
            </a:r>
            <a:r>
              <a:rPr lang="en-US">
                <a:solidFill>
                  <a:srgbClr val="C00000"/>
                </a:solidFill>
                <a:ea typeface="+mn-lt"/>
                <a:cs typeface="+mn-lt"/>
              </a:rPr>
              <a:t>(main)</a:t>
            </a:r>
            <a:r>
              <a:rPr lang="en-US">
                <a:solidFill>
                  <a:schemeClr val="bg1"/>
                </a:solidFill>
                <a:ea typeface="+mn-lt"/>
                <a:cs typeface="+mn-lt"/>
              </a:rPr>
              <a:t> orchestrates the entire pipeline by cloning the repository, refactoring the code, committing and pushing the changes to a new branch, and creating a pull request. </a:t>
            </a:r>
            <a:endParaRPr lang="en-US">
              <a:solidFill>
                <a:schemeClr val="bg1"/>
              </a:solidFill>
              <a:cs typeface="Arial"/>
            </a:endParaRPr>
          </a:p>
        </p:txBody>
      </p:sp>
      <p:sp>
        <p:nvSpPr>
          <p:cNvPr id="12" name="Content Placeholder 6">
            <a:extLst>
              <a:ext uri="{FF2B5EF4-FFF2-40B4-BE49-F238E27FC236}">
                <a16:creationId xmlns:a16="http://schemas.microsoft.com/office/drawing/2014/main" id="{EDFBEFC5-B039-3981-EA1A-D70D7353E1F6}"/>
              </a:ext>
            </a:extLst>
          </p:cNvPr>
          <p:cNvSpPr txBox="1">
            <a:spLocks/>
          </p:cNvSpPr>
          <p:nvPr/>
        </p:nvSpPr>
        <p:spPr>
          <a:xfrm>
            <a:off x="986481" y="6410468"/>
            <a:ext cx="4594658" cy="407473"/>
          </a:xfrm>
          <a:prstGeom prst="rect">
            <a:avLst/>
          </a:prstGeom>
          <a:solidFill>
            <a:srgbClr val="002060"/>
          </a:solidFill>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solidFill>
                  <a:schemeClr val="bg1"/>
                </a:solidFill>
                <a:ea typeface="+mn-lt"/>
                <a:cs typeface="+mn-lt"/>
              </a:rPr>
              <a:t>For further details, by </a:t>
            </a:r>
            <a:r>
              <a:rPr lang="en-US" sz="1400" b="1">
                <a:solidFill>
                  <a:srgbClr val="C00000"/>
                </a:solidFill>
                <a:ea typeface="+mn-lt"/>
                <a:cs typeface="+mn-lt"/>
                <a:hlinkClick r:id="rId3">
                  <a:extLst>
                    <a:ext uri="{A12FA001-AC4F-418D-AE19-62706E023703}">
                      <ahyp:hlinkClr xmlns:ahyp="http://schemas.microsoft.com/office/drawing/2018/hyperlinkcolor" val="tx"/>
                    </a:ext>
                  </a:extLst>
                </a:hlinkClick>
              </a:rPr>
              <a:t>clicking here</a:t>
            </a:r>
            <a:r>
              <a:rPr lang="en-US" sz="1400" b="1">
                <a:solidFill>
                  <a:schemeClr val="bg1"/>
                </a:solidFill>
                <a:ea typeface="+mn-lt"/>
                <a:cs typeface="+mn-lt"/>
              </a:rPr>
              <a:t>.</a:t>
            </a:r>
          </a:p>
        </p:txBody>
      </p:sp>
    </p:spTree>
    <p:extLst>
      <p:ext uri="{BB962C8B-B14F-4D97-AF65-F5344CB8AC3E}">
        <p14:creationId xmlns:p14="http://schemas.microsoft.com/office/powerpoint/2010/main" val="3162910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4120" y="-5577"/>
            <a:ext cx="12183761" cy="604752"/>
          </a:xfrm>
        </p:spPr>
        <p:txBody>
          <a:bodyPr anchor="ctr">
            <a:noAutofit/>
          </a:bodyPr>
          <a:lstStyle/>
          <a:p>
            <a:pPr algn="ctr"/>
            <a:r>
              <a:rPr lang="en-US" sz="4000" b="1">
                <a:solidFill>
                  <a:srgbClr val="002060"/>
                </a:solidFill>
                <a:latin typeface="Sagona Book"/>
                <a:ea typeface="+mj-lt"/>
                <a:cs typeface="Arial"/>
              </a:rPr>
              <a:t>How it Works !!</a:t>
            </a:r>
            <a:endParaRPr lang="en-US"/>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sp>
        <p:nvSpPr>
          <p:cNvPr id="5" name="Content Placeholder 6">
            <a:extLst>
              <a:ext uri="{FF2B5EF4-FFF2-40B4-BE49-F238E27FC236}">
                <a16:creationId xmlns:a16="http://schemas.microsoft.com/office/drawing/2014/main" id="{6369EAEA-3294-C523-0C3C-1839851FC590}"/>
              </a:ext>
            </a:extLst>
          </p:cNvPr>
          <p:cNvSpPr txBox="1">
            <a:spLocks/>
          </p:cNvSpPr>
          <p:nvPr/>
        </p:nvSpPr>
        <p:spPr>
          <a:xfrm>
            <a:off x="142741" y="552503"/>
            <a:ext cx="3959124" cy="2095503"/>
          </a:xfrm>
          <a:prstGeom prst="rect">
            <a:avLst/>
          </a:prstGeom>
          <a:solidFill>
            <a:srgbClr val="002060"/>
          </a:solidFill>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eriod"/>
            </a:pPr>
            <a:r>
              <a:rPr lang="en-US" sz="1600">
                <a:solidFill>
                  <a:schemeClr val="bg1"/>
                </a:solidFill>
                <a:ea typeface="+mn-lt"/>
                <a:cs typeface="+mn-lt"/>
              </a:rPr>
              <a:t>Set-up: API</a:t>
            </a:r>
            <a:endParaRPr lang="en-US">
              <a:solidFill>
                <a:schemeClr val="bg1"/>
              </a:solidFill>
              <a:cs typeface="Arial"/>
            </a:endParaRPr>
          </a:p>
          <a:p>
            <a:pPr>
              <a:buAutoNum type="arabicPeriod"/>
            </a:pPr>
            <a:endParaRPr lang="en-US">
              <a:solidFill>
                <a:schemeClr val="bg1"/>
              </a:solidFill>
              <a:ea typeface="+mn-lt"/>
              <a:cs typeface="+mn-lt"/>
            </a:endParaRPr>
          </a:p>
        </p:txBody>
      </p:sp>
      <p:pic>
        <p:nvPicPr>
          <p:cNvPr id="3" name="Picture 2" descr="A computer screen shot of a computer code&#10;&#10;Description automatically generated">
            <a:extLst>
              <a:ext uri="{FF2B5EF4-FFF2-40B4-BE49-F238E27FC236}">
                <a16:creationId xmlns:a16="http://schemas.microsoft.com/office/drawing/2014/main" id="{68A43C17-31D0-8347-4FCC-5470CDB630CA}"/>
              </a:ext>
            </a:extLst>
          </p:cNvPr>
          <p:cNvPicPr>
            <a:picLocks noChangeAspect="1"/>
          </p:cNvPicPr>
          <p:nvPr/>
        </p:nvPicPr>
        <p:blipFill>
          <a:blip r:embed="rId3"/>
          <a:stretch>
            <a:fillRect/>
          </a:stretch>
        </p:blipFill>
        <p:spPr>
          <a:xfrm>
            <a:off x="247920" y="950489"/>
            <a:ext cx="3743460" cy="1526147"/>
          </a:xfrm>
          <a:prstGeom prst="rect">
            <a:avLst/>
          </a:prstGeom>
        </p:spPr>
      </p:pic>
      <p:sp>
        <p:nvSpPr>
          <p:cNvPr id="9" name="Content Placeholder 6">
            <a:extLst>
              <a:ext uri="{FF2B5EF4-FFF2-40B4-BE49-F238E27FC236}">
                <a16:creationId xmlns:a16="http://schemas.microsoft.com/office/drawing/2014/main" id="{C91CB01D-AAB5-BEC4-507A-8008CD425A91}"/>
              </a:ext>
            </a:extLst>
          </p:cNvPr>
          <p:cNvSpPr txBox="1">
            <a:spLocks/>
          </p:cNvSpPr>
          <p:nvPr/>
        </p:nvSpPr>
        <p:spPr>
          <a:xfrm>
            <a:off x="4167389" y="552503"/>
            <a:ext cx="7962307" cy="3608771"/>
          </a:xfrm>
          <a:prstGeom prst="rect">
            <a:avLst/>
          </a:prstGeom>
          <a:solidFill>
            <a:srgbClr val="002060"/>
          </a:solidFill>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solidFill>
                  <a:schemeClr val="bg1"/>
                </a:solidFill>
                <a:ea typeface="+mn-lt"/>
                <a:cs typeface="+mn-lt"/>
              </a:rPr>
              <a:t>2. Code Refactoring with OpenAI's ChatGPT</a:t>
            </a:r>
            <a:endParaRPr lang="en-US" sz="1200">
              <a:solidFill>
                <a:schemeClr val="bg1"/>
              </a:solidFill>
              <a:cs typeface="Arial"/>
            </a:endParaRPr>
          </a:p>
          <a:p>
            <a:pPr lvl="1">
              <a:lnSpc>
                <a:spcPct val="90000"/>
              </a:lnSpc>
              <a:buFont typeface="Courier New,monospace" panose="020B0504020202020204" pitchFamily="34" charset="0"/>
              <a:buChar char="o"/>
            </a:pPr>
            <a:r>
              <a:rPr lang="en-US" sz="1200">
                <a:solidFill>
                  <a:schemeClr val="bg1"/>
                </a:solidFill>
                <a:ea typeface="+mn-lt"/>
                <a:cs typeface="+mn-lt"/>
              </a:rPr>
              <a:t>The </a:t>
            </a:r>
            <a:r>
              <a:rPr lang="en-US" sz="1200" b="1" err="1">
                <a:solidFill>
                  <a:srgbClr val="FF0000"/>
                </a:solidFill>
                <a:ea typeface="+mn-lt"/>
                <a:cs typeface="+mn-lt"/>
              </a:rPr>
              <a:t>refactor_code_with_chatgpt</a:t>
            </a:r>
            <a:r>
              <a:rPr lang="en-US" sz="1200" b="1">
                <a:solidFill>
                  <a:srgbClr val="FF0000"/>
                </a:solidFill>
                <a:ea typeface="+mn-lt"/>
                <a:cs typeface="+mn-lt"/>
              </a:rPr>
              <a:t> </a:t>
            </a:r>
            <a:r>
              <a:rPr lang="en-US" sz="1200">
                <a:solidFill>
                  <a:schemeClr val="bg1"/>
                </a:solidFill>
                <a:ea typeface="+mn-lt"/>
                <a:cs typeface="+mn-lt"/>
              </a:rPr>
              <a:t>function is defined to refactor Java code using OpenAI's ChatGPT.</a:t>
            </a:r>
          </a:p>
          <a:p>
            <a:pPr lvl="1">
              <a:lnSpc>
                <a:spcPct val="90000"/>
              </a:lnSpc>
              <a:buFont typeface="Courier New,monospace" panose="020B0504020202020204" pitchFamily="34" charset="0"/>
              <a:buChar char="o"/>
            </a:pPr>
            <a:r>
              <a:rPr lang="en-US" sz="1200">
                <a:solidFill>
                  <a:schemeClr val="bg1"/>
                </a:solidFill>
                <a:ea typeface="+mn-lt"/>
                <a:cs typeface="+mn-lt"/>
              </a:rPr>
              <a:t>It reads the code from a specified file, constructs a prompt for analysis and refactoring, sends the code to OpenAI's API, and retrieves the refactored code from the response.</a:t>
            </a:r>
            <a:endParaRPr lang="en-US" sz="1200">
              <a:solidFill>
                <a:schemeClr val="bg1"/>
              </a:solidFill>
              <a:cs typeface="Arial"/>
            </a:endParaRPr>
          </a:p>
          <a:p>
            <a:pPr lvl="1">
              <a:lnSpc>
                <a:spcPct val="90000"/>
              </a:lnSpc>
              <a:buFont typeface="Courier New,monospace" panose="020B0504020202020204" pitchFamily="34" charset="0"/>
              <a:buChar char="o"/>
            </a:pPr>
            <a:r>
              <a:rPr lang="en-US" sz="1200">
                <a:solidFill>
                  <a:schemeClr val="bg1"/>
                </a:solidFill>
                <a:ea typeface="+mn-lt"/>
                <a:cs typeface="+mn-lt"/>
              </a:rPr>
              <a:t>Prompt:</a:t>
            </a:r>
          </a:p>
          <a:p>
            <a:pPr lvl="1">
              <a:lnSpc>
                <a:spcPct val="90000"/>
              </a:lnSpc>
              <a:buFont typeface="Courier New,monospace" panose="020B0504020202020204" pitchFamily="34" charset="0"/>
              <a:buChar char="o"/>
            </a:pPr>
            <a:endParaRPr lang="en-US" sz="1200">
              <a:solidFill>
                <a:schemeClr val="bg1"/>
              </a:solidFill>
              <a:ea typeface="+mn-lt"/>
              <a:cs typeface="+mn-lt"/>
            </a:endParaRPr>
          </a:p>
          <a:p>
            <a:pPr marL="457200" lvl="1" indent="0">
              <a:lnSpc>
                <a:spcPct val="90000"/>
              </a:lnSpc>
              <a:buNone/>
            </a:pPr>
            <a:endParaRPr lang="en-US" sz="1200">
              <a:solidFill>
                <a:schemeClr val="bg1"/>
              </a:solidFill>
              <a:ea typeface="+mn-lt"/>
              <a:cs typeface="+mn-lt"/>
            </a:endParaRPr>
          </a:p>
          <a:p>
            <a:pPr lvl="1">
              <a:lnSpc>
                <a:spcPct val="90000"/>
              </a:lnSpc>
              <a:buFont typeface="Courier New,monospace" panose="020B0504020202020204" pitchFamily="34" charset="0"/>
              <a:buChar char="o"/>
            </a:pPr>
            <a:r>
              <a:rPr lang="en-US" sz="1200">
                <a:solidFill>
                  <a:schemeClr val="bg1"/>
                </a:solidFill>
                <a:ea typeface="+mn-lt"/>
                <a:cs typeface="+mn-lt"/>
              </a:rPr>
              <a:t>Model:</a:t>
            </a:r>
          </a:p>
          <a:p>
            <a:pPr marL="457200" lvl="1" indent="0">
              <a:lnSpc>
                <a:spcPct val="90000"/>
              </a:lnSpc>
              <a:buNone/>
            </a:pPr>
            <a:endParaRPr lang="en-US" sz="1200">
              <a:solidFill>
                <a:schemeClr val="bg1"/>
              </a:solidFill>
              <a:ea typeface="+mn-lt"/>
              <a:cs typeface="+mn-lt"/>
            </a:endParaRPr>
          </a:p>
          <a:p>
            <a:pPr>
              <a:buAutoNum type="arabicPeriod"/>
            </a:pPr>
            <a:endParaRPr lang="en-US" sz="1200">
              <a:solidFill>
                <a:schemeClr val="bg1"/>
              </a:solidFill>
              <a:ea typeface="+mn-lt"/>
              <a:cs typeface="+mn-lt"/>
            </a:endParaRPr>
          </a:p>
        </p:txBody>
      </p:sp>
      <p:pic>
        <p:nvPicPr>
          <p:cNvPr id="6" name="Picture 5" descr="A black background with white text&#10;&#10;Description automatically generated">
            <a:extLst>
              <a:ext uri="{FF2B5EF4-FFF2-40B4-BE49-F238E27FC236}">
                <a16:creationId xmlns:a16="http://schemas.microsoft.com/office/drawing/2014/main" id="{9AD367EE-7DC4-73BF-97D1-BC02DADC3616}"/>
              </a:ext>
            </a:extLst>
          </p:cNvPr>
          <p:cNvPicPr>
            <a:picLocks noChangeAspect="1"/>
          </p:cNvPicPr>
          <p:nvPr/>
        </p:nvPicPr>
        <p:blipFill>
          <a:blip r:embed="rId4"/>
          <a:stretch>
            <a:fillRect/>
          </a:stretch>
        </p:blipFill>
        <p:spPr>
          <a:xfrm>
            <a:off x="5479558" y="1477515"/>
            <a:ext cx="6545419" cy="726180"/>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8556C8C4-9632-1BA9-A98A-5F48DA03BB4D}"/>
              </a:ext>
            </a:extLst>
          </p:cNvPr>
          <p:cNvPicPr>
            <a:picLocks noChangeAspect="1"/>
          </p:cNvPicPr>
          <p:nvPr/>
        </p:nvPicPr>
        <p:blipFill>
          <a:blip r:embed="rId5"/>
          <a:stretch>
            <a:fillRect/>
          </a:stretch>
        </p:blipFill>
        <p:spPr>
          <a:xfrm>
            <a:off x="5480363" y="2235489"/>
            <a:ext cx="5942795" cy="1775272"/>
          </a:xfrm>
          <a:prstGeom prst="rect">
            <a:avLst/>
          </a:prstGeom>
        </p:spPr>
      </p:pic>
      <p:sp>
        <p:nvSpPr>
          <p:cNvPr id="10" name="Content Placeholder 6">
            <a:extLst>
              <a:ext uri="{FF2B5EF4-FFF2-40B4-BE49-F238E27FC236}">
                <a16:creationId xmlns:a16="http://schemas.microsoft.com/office/drawing/2014/main" id="{BA765743-7D4F-D5D9-1028-DE4CAE4EFAA0}"/>
              </a:ext>
            </a:extLst>
          </p:cNvPr>
          <p:cNvSpPr txBox="1">
            <a:spLocks/>
          </p:cNvSpPr>
          <p:nvPr/>
        </p:nvSpPr>
        <p:spPr>
          <a:xfrm>
            <a:off x="56882" y="4394700"/>
            <a:ext cx="4109377" cy="2374544"/>
          </a:xfrm>
          <a:prstGeom prst="rect">
            <a:avLst/>
          </a:prstGeom>
          <a:solidFill>
            <a:srgbClr val="002060"/>
          </a:solidFill>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chemeClr val="bg1"/>
                </a:solidFill>
                <a:ea typeface="+mn-lt"/>
                <a:cs typeface="+mn-lt"/>
              </a:rPr>
              <a:t>3. The refactored code is then written to a new file with a name prefixed by "refactored_".</a:t>
            </a:r>
            <a:endParaRPr lang="en-US" sz="1400">
              <a:solidFill>
                <a:schemeClr val="bg1"/>
              </a:solidFill>
              <a:cs typeface="Arial"/>
            </a:endParaRPr>
          </a:p>
          <a:p>
            <a:pPr marL="971550" lvl="1" indent="-514350">
              <a:buFont typeface="Courier New,monospace" panose="020B0504020202020204" pitchFamily="34" charset="0"/>
              <a:buChar char="o"/>
            </a:pPr>
            <a:r>
              <a:rPr lang="en-US" sz="1400">
                <a:solidFill>
                  <a:schemeClr val="bg1"/>
                </a:solidFill>
                <a:cs typeface="Arial"/>
              </a:rPr>
              <a:t>Pushing the code:</a:t>
            </a:r>
          </a:p>
        </p:txBody>
      </p:sp>
      <p:pic>
        <p:nvPicPr>
          <p:cNvPr id="11" name="Picture 10" descr="A computer screen with text&#10;&#10;Description automatically generated">
            <a:extLst>
              <a:ext uri="{FF2B5EF4-FFF2-40B4-BE49-F238E27FC236}">
                <a16:creationId xmlns:a16="http://schemas.microsoft.com/office/drawing/2014/main" id="{B8CDA7FB-FA5A-A406-1B05-4B964E86DFC3}"/>
              </a:ext>
            </a:extLst>
          </p:cNvPr>
          <p:cNvPicPr>
            <a:picLocks noChangeAspect="1"/>
          </p:cNvPicPr>
          <p:nvPr/>
        </p:nvPicPr>
        <p:blipFill>
          <a:blip r:embed="rId6"/>
          <a:stretch>
            <a:fillRect/>
          </a:stretch>
        </p:blipFill>
        <p:spPr>
          <a:xfrm>
            <a:off x="4224203" y="4202537"/>
            <a:ext cx="6619875" cy="2552700"/>
          </a:xfrm>
          <a:prstGeom prst="rect">
            <a:avLst/>
          </a:prstGeom>
        </p:spPr>
      </p:pic>
      <p:sp>
        <p:nvSpPr>
          <p:cNvPr id="12" name="Rectangle 11">
            <a:extLst>
              <a:ext uri="{FF2B5EF4-FFF2-40B4-BE49-F238E27FC236}">
                <a16:creationId xmlns:a16="http://schemas.microsoft.com/office/drawing/2014/main" id="{B5DF77D8-8CDA-8064-E7F4-0999A0D02E8C}"/>
              </a:ext>
            </a:extLst>
          </p:cNvPr>
          <p:cNvSpPr/>
          <p:nvPr/>
        </p:nvSpPr>
        <p:spPr>
          <a:xfrm>
            <a:off x="1695449" y="1133474"/>
            <a:ext cx="1514475" cy="1047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CCBC69-B7C5-5394-3511-32C7D85CA7FC}"/>
              </a:ext>
            </a:extLst>
          </p:cNvPr>
          <p:cNvSpPr/>
          <p:nvPr/>
        </p:nvSpPr>
        <p:spPr>
          <a:xfrm>
            <a:off x="1781174" y="1428749"/>
            <a:ext cx="1162050" cy="857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360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1" name="Freeform: Shape 12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23" name="Freeform: Shape 12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25" name="Freeform: Shape 12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8" name="Freeform: Shape 12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9" name="Freeform: Shape 12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0" name="Freeform: Shape 12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31" name="Freeform: Shape 13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2" name="Freeform: Shape 13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33" name="Freeform: Shape 13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34" name="Freeform: Shape 13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3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37" name="Freeform: Shape 13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8" name="Freeform: Shape 13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9" name="Freeform: Shape 13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0" name="Freeform: Shape 13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1" name="Freeform: Shape 14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2" name="Freeform: Shape 14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3" name="Freeform: Shape 14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45" name="Rectangle 144">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7" name="Rectangle 146">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Content Placeholder 4" descr="Thank You Minion Images | Thank you images, Thank you wallpaper ...">
            <a:extLst>
              <a:ext uri="{FF2B5EF4-FFF2-40B4-BE49-F238E27FC236}">
                <a16:creationId xmlns:a16="http://schemas.microsoft.com/office/drawing/2014/main" id="{89A23064-0CDD-999E-6273-958E9CC63EA1}"/>
              </a:ext>
            </a:extLst>
          </p:cNvPr>
          <p:cNvPicPr>
            <a:picLocks noGrp="1" noChangeAspect="1"/>
          </p:cNvPicPr>
          <p:nvPr>
            <p:ph idx="1"/>
          </p:nvPr>
        </p:nvPicPr>
        <p:blipFill rotWithShape="1">
          <a:blip r:embed="rId2">
            <a:alphaModFix amt="70000"/>
          </a:blip>
          <a:srcRect t="24997" r="-1" b="-1"/>
          <a:stretch/>
        </p:blipFill>
        <p:spPr>
          <a:xfrm>
            <a:off x="20" y="10"/>
            <a:ext cx="12188932" cy="6856614"/>
          </a:xfrm>
          <a:prstGeom prst="rect">
            <a:avLst/>
          </a:prstGeom>
        </p:spPr>
      </p:pic>
      <p:grpSp>
        <p:nvGrpSpPr>
          <p:cNvPr id="151"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52" name="Freeform: Shape 151">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53" name="Freeform: Shape 152">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54" name="Freeform: Shape 153">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55" name="Freeform: Shape 154">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156" name="Freeform: Shape 155">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157" name="Freeform: Shape 156">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a:p>
          </p:txBody>
        </p:sp>
        <p:sp>
          <p:nvSpPr>
            <p:cNvPr id="158" name="Freeform: Shape 157">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59" name="Freeform: Shape 158">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60" name="Freeform: Shape 159">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61" name="Freeform: Shape 160">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62" name="Freeform: Shape 161">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163" name="Freeform: Shape 162">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64" name="Freeform: Shape 163">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165" name="Freeform: Shape 164">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166" name="Freeform: Shape 165">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167" name="Freeform: Shape 166">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68" name="Freeform: Shape 167">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169" name="Freeform: Shape 168">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70" name="Freeform: Shape 169">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71" name="Freeform: Shape 170">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72" name="Freeform: Shape 171">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73" name="Freeform: Shape 172">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74" name="Freeform: Shape 173">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75" name="Freeform: Shape 174">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177"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78"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80" name="Freeform: Shape 179">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81" name="Freeform: Shape 180">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82" name="Freeform: Shape 181">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83" name="Freeform: Shape 182">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84" name="Freeform: Shape 183">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85" name="Freeform: Shape 184">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86" name="Freeform: Shape 185">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79" name="Freeform: Shape 178">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88"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189" name="Straight Connector 188">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90" name="Straight Connector 189">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14" name="Subtitle 2">
            <a:extLst>
              <a:ext uri="{FF2B5EF4-FFF2-40B4-BE49-F238E27FC236}">
                <a16:creationId xmlns:a16="http://schemas.microsoft.com/office/drawing/2014/main" id="{3712EA9B-DA35-7793-003F-4C75FDC61B3A}"/>
              </a:ext>
            </a:extLst>
          </p:cNvPr>
          <p:cNvSpPr txBox="1">
            <a:spLocks/>
          </p:cNvSpPr>
          <p:nvPr/>
        </p:nvSpPr>
        <p:spPr>
          <a:xfrm>
            <a:off x="107281" y="130059"/>
            <a:ext cx="2011180" cy="570851"/>
          </a:xfrm>
          <a:prstGeom prst="rect">
            <a:avLst/>
          </a:prstGeom>
          <a:solidFill>
            <a:srgbClr val="002060"/>
          </a:solidFill>
          <a:ln>
            <a:solidFill>
              <a:srgbClr val="4472C4"/>
            </a:solidFill>
          </a:ln>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b="1">
                <a:solidFill>
                  <a:srgbClr val="FFFFFF"/>
                </a:solidFill>
              </a:rPr>
              <a:t>TEAM_11</a:t>
            </a:r>
            <a:endParaRPr lang="en-US" sz="3000" b="1">
              <a:solidFill>
                <a:srgbClr val="FFFFFF"/>
              </a:solidFill>
              <a:cs typeface="Arial"/>
            </a:endParaRPr>
          </a:p>
        </p:txBody>
      </p:sp>
    </p:spTree>
    <p:extLst>
      <p:ext uri="{BB962C8B-B14F-4D97-AF65-F5344CB8AC3E}">
        <p14:creationId xmlns:p14="http://schemas.microsoft.com/office/powerpoint/2010/main" val="1268174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4120" y="-5577"/>
            <a:ext cx="12183761" cy="604752"/>
          </a:xfrm>
        </p:spPr>
        <p:txBody>
          <a:bodyPr anchor="ctr">
            <a:normAutofit fontScale="90000"/>
          </a:bodyPr>
          <a:lstStyle/>
          <a:p>
            <a:pPr algn="ctr"/>
            <a:r>
              <a:rPr lang="en-US" b="1">
                <a:solidFill>
                  <a:srgbClr val="002060"/>
                </a:solidFill>
                <a:ea typeface="+mj-lt"/>
                <a:cs typeface="+mj-lt"/>
              </a:rPr>
              <a:t>Strategy Employed for Project Completion</a:t>
            </a:r>
            <a:endParaRPr lang="en-US" b="1"/>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727278" y="835397"/>
            <a:ext cx="10694135" cy="5585127"/>
          </a:xfrm>
        </p:spPr>
        <p:txBody>
          <a:bodyPr vert="horz" lIns="91440" tIns="45720" rIns="91440" bIns="45720" rtlCol="0" anchor="t">
            <a:normAutofit/>
          </a:bodyPr>
          <a:lstStyle/>
          <a:p>
            <a:r>
              <a:rPr lang="en-US" sz="2000">
                <a:ea typeface="+mn-lt"/>
                <a:cs typeface="+mn-lt"/>
              </a:rPr>
              <a:t>Distribute tasks following team discussion.</a:t>
            </a:r>
          </a:p>
          <a:p>
            <a:r>
              <a:rPr lang="en-US" sz="2000">
                <a:ea typeface="+mn-lt"/>
                <a:cs typeface="+mn-lt"/>
              </a:rPr>
              <a:t>Collaboratively install required project tools.</a:t>
            </a:r>
          </a:p>
          <a:p>
            <a:r>
              <a:rPr lang="en-US" sz="2000">
                <a:ea typeface="+mn-lt"/>
                <a:cs typeface="+mn-lt"/>
              </a:rPr>
              <a:t>Identify classes with team coordination.</a:t>
            </a:r>
          </a:p>
          <a:p>
            <a:r>
              <a:rPr lang="en-US" sz="2000">
                <a:ea typeface="+mn-lt"/>
                <a:cs typeface="+mn-lt"/>
              </a:rPr>
              <a:t>Draw UML diagrams for each Subsystem.</a:t>
            </a:r>
          </a:p>
          <a:p>
            <a:r>
              <a:rPr lang="en-US" sz="2000">
                <a:ea typeface="+mn-lt"/>
                <a:cs typeface="+mn-lt"/>
              </a:rPr>
              <a:t>Detect design smells using SonarQube.</a:t>
            </a:r>
          </a:p>
          <a:p>
            <a:r>
              <a:rPr lang="en-US" sz="2000">
                <a:ea typeface="+mn-lt"/>
                <a:cs typeface="+mn-lt"/>
              </a:rPr>
              <a:t>Analyze existing code with Code Metrics.</a:t>
            </a:r>
          </a:p>
          <a:p>
            <a:r>
              <a:rPr lang="en-US" sz="2000">
                <a:ea typeface="+mn-lt"/>
                <a:cs typeface="+mn-lt"/>
              </a:rPr>
              <a:t>Refactor code individually for design smells.</a:t>
            </a:r>
          </a:p>
          <a:p>
            <a:r>
              <a:rPr lang="en-US" sz="2000">
                <a:ea typeface="+mn-lt"/>
                <a:cs typeface="+mn-lt"/>
              </a:rPr>
              <a:t>Create GitHub issues, assign within team.</a:t>
            </a:r>
          </a:p>
          <a:p>
            <a:r>
              <a:rPr lang="en-US" sz="2000">
                <a:ea typeface="+mn-lt"/>
                <a:cs typeface="+mn-lt"/>
              </a:rPr>
              <a:t>Review and merge code into master.</a:t>
            </a:r>
          </a:p>
          <a:p>
            <a:r>
              <a:rPr lang="en-US" sz="2000">
                <a:ea typeface="+mn-lt"/>
                <a:cs typeface="+mn-lt"/>
              </a:rPr>
              <a:t>Reanalyze code using CodeMR.</a:t>
            </a:r>
          </a:p>
          <a:p>
            <a:r>
              <a:rPr lang="en-US" sz="2000">
                <a:ea typeface="+mn-lt"/>
                <a:cs typeface="+mn-lt"/>
              </a:rPr>
              <a:t>Compare manual and LLM refactoring.</a:t>
            </a:r>
          </a:p>
          <a:p>
            <a:r>
              <a:rPr lang="en-US" sz="2000">
                <a:ea typeface="+mn-lt"/>
                <a:cs typeface="+mn-lt"/>
              </a:rPr>
              <a:t>Simultaneously completed bonus tasks.</a:t>
            </a:r>
          </a:p>
        </p:txBody>
      </p:sp>
    </p:spTree>
    <p:extLst>
      <p:ext uri="{BB962C8B-B14F-4D97-AF65-F5344CB8AC3E}">
        <p14:creationId xmlns:p14="http://schemas.microsoft.com/office/powerpoint/2010/main" val="2150548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no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4120" y="-5577"/>
            <a:ext cx="12183761" cy="604752"/>
          </a:xfrm>
        </p:spPr>
        <p:txBody>
          <a:bodyPr anchor="ctr">
            <a:noAutofit/>
          </a:bodyPr>
          <a:lstStyle/>
          <a:p>
            <a:pPr algn="ctr"/>
            <a:r>
              <a:rPr lang="en-US" sz="4000" b="1">
                <a:solidFill>
                  <a:srgbClr val="002060"/>
                </a:solidFill>
                <a:latin typeface="Sagona Book"/>
                <a:cs typeface="Arial"/>
              </a:rPr>
              <a:t>Distribute Tasks Following Team </a:t>
            </a:r>
            <a:r>
              <a:rPr lang="en-US" sz="4000" b="1" err="1">
                <a:solidFill>
                  <a:srgbClr val="002060"/>
                </a:solidFill>
                <a:latin typeface="Sagona Book"/>
                <a:cs typeface="Arial"/>
              </a:rPr>
              <a:t>Ddiscussion</a:t>
            </a:r>
            <a:endParaRPr lang="en-US" sz="4000" err="1"/>
          </a:p>
        </p:txBody>
      </p:sp>
      <p:sp>
        <p:nvSpPr>
          <p:cNvPr id="6" name="Content Placeholder 5">
            <a:extLst>
              <a:ext uri="{FF2B5EF4-FFF2-40B4-BE49-F238E27FC236}">
                <a16:creationId xmlns:a16="http://schemas.microsoft.com/office/drawing/2014/main" id="{019AFE74-FFE2-00B0-A92E-A163966E6884}"/>
              </a:ext>
            </a:extLst>
          </p:cNvPr>
          <p:cNvSpPr>
            <a:spLocks noGrp="1"/>
          </p:cNvSpPr>
          <p:nvPr>
            <p:ph idx="1"/>
          </p:nvPr>
        </p:nvSpPr>
        <p:spPr>
          <a:ln>
            <a:noFill/>
          </a:ln>
        </p:spPr>
        <p:txBody>
          <a:bodyPr vert="horz" lIns="91440" tIns="45720" rIns="91440" bIns="45720" rtlCol="0" anchor="ctr">
            <a:normAutofit/>
          </a:bodyPr>
          <a:lstStyle/>
          <a:p>
            <a:endParaRPr lang="en-US" sz="1800">
              <a:solidFill>
                <a:srgbClr val="002060"/>
              </a:solidFill>
              <a:cs typeface="Arial"/>
            </a:endParaRPr>
          </a:p>
          <a:p>
            <a:endParaRPr lang="en-US" sz="1800">
              <a:solidFill>
                <a:srgbClr val="002060"/>
              </a:solidFill>
              <a:cs typeface="Arial"/>
            </a:endParaRPr>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no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graphicFrame>
        <p:nvGraphicFramePr>
          <p:cNvPr id="3" name="Table 2">
            <a:extLst>
              <a:ext uri="{FF2B5EF4-FFF2-40B4-BE49-F238E27FC236}">
                <a16:creationId xmlns:a16="http://schemas.microsoft.com/office/drawing/2014/main" id="{17DA2018-010C-9D03-4D6A-F57757CC03F0}"/>
              </a:ext>
            </a:extLst>
          </p:cNvPr>
          <p:cNvGraphicFramePr>
            <a:graphicFrameLocks noGrp="1"/>
          </p:cNvGraphicFramePr>
          <p:nvPr>
            <p:extLst>
              <p:ext uri="{D42A27DB-BD31-4B8C-83A1-F6EECF244321}">
                <p14:modId xmlns:p14="http://schemas.microsoft.com/office/powerpoint/2010/main" val="3975867210"/>
              </p:ext>
            </p:extLst>
          </p:nvPr>
        </p:nvGraphicFramePr>
        <p:xfrm>
          <a:off x="113270" y="566351"/>
          <a:ext cx="12000154" cy="6156960"/>
        </p:xfrm>
        <a:graphic>
          <a:graphicData uri="http://schemas.openxmlformats.org/drawingml/2006/table">
            <a:tbl>
              <a:tblPr firstRow="1" bandRow="1">
                <a:tableStyleId>{2D5ABB26-0587-4C30-8999-92F81FD0307C}</a:tableStyleId>
              </a:tblPr>
              <a:tblGrid>
                <a:gridCol w="919966">
                  <a:extLst>
                    <a:ext uri="{9D8B030D-6E8A-4147-A177-3AD203B41FA5}">
                      <a16:colId xmlns:a16="http://schemas.microsoft.com/office/drawing/2014/main" val="252205607"/>
                    </a:ext>
                  </a:extLst>
                </a:gridCol>
                <a:gridCol w="2869259">
                  <a:extLst>
                    <a:ext uri="{9D8B030D-6E8A-4147-A177-3AD203B41FA5}">
                      <a16:colId xmlns:a16="http://schemas.microsoft.com/office/drawing/2014/main" val="3238101462"/>
                    </a:ext>
                  </a:extLst>
                </a:gridCol>
                <a:gridCol w="5954888">
                  <a:extLst>
                    <a:ext uri="{9D8B030D-6E8A-4147-A177-3AD203B41FA5}">
                      <a16:colId xmlns:a16="http://schemas.microsoft.com/office/drawing/2014/main" val="3371769921"/>
                    </a:ext>
                  </a:extLst>
                </a:gridCol>
                <a:gridCol w="1660524">
                  <a:extLst>
                    <a:ext uri="{9D8B030D-6E8A-4147-A177-3AD203B41FA5}">
                      <a16:colId xmlns:a16="http://schemas.microsoft.com/office/drawing/2014/main" val="355379634"/>
                    </a:ext>
                  </a:extLst>
                </a:gridCol>
                <a:gridCol w="595517">
                  <a:extLst>
                    <a:ext uri="{9D8B030D-6E8A-4147-A177-3AD203B41FA5}">
                      <a16:colId xmlns:a16="http://schemas.microsoft.com/office/drawing/2014/main" val="340010721"/>
                    </a:ext>
                  </a:extLst>
                </a:gridCol>
              </a:tblGrid>
              <a:tr h="317410">
                <a:tc>
                  <a:txBody>
                    <a:bodyPr/>
                    <a:lstStyle/>
                    <a:p>
                      <a:pPr algn="ctr"/>
                      <a:r>
                        <a:rPr lang="en-US" sz="1600" b="1"/>
                        <a:t>Task No</a:t>
                      </a:r>
                    </a:p>
                  </a:txBody>
                  <a:tcP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a:r>
                        <a:rPr lang="en-US" sz="1600" b="1"/>
                        <a:t>Task Name</a:t>
                      </a:r>
                    </a:p>
                  </a:txBody>
                  <a:tcP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a:r>
                        <a:rPr lang="en-US" sz="1600" b="1"/>
                        <a:t>Task Description</a:t>
                      </a:r>
                    </a:p>
                  </a:txBody>
                  <a:tcP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a:r>
                        <a:rPr lang="en-US" sz="1600" b="1"/>
                        <a:t>Member Name</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00B050"/>
                    </a:solidFill>
                  </a:tcPr>
                </a:tc>
                <a:tc>
                  <a:txBody>
                    <a:bodyPr/>
                    <a:lstStyle/>
                    <a:p>
                      <a:pPr lvl="0" algn="ctr">
                        <a:buNone/>
                      </a:pPr>
                      <a:r>
                        <a:rPr lang="en-US" sz="1600" b="1"/>
                        <a:t> %</a:t>
                      </a:r>
                    </a:p>
                  </a:txBody>
                  <a:tcP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2770679873"/>
                  </a:ext>
                </a:extLst>
              </a:tr>
              <a:tr h="348126">
                <a:tc rowSpan="3">
                  <a:txBody>
                    <a:bodyPr/>
                    <a:lstStyle/>
                    <a:p>
                      <a:r>
                        <a:rPr lang="en-US" sz="1200" b="1"/>
                        <a:t>Task 1</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sz="1200" b="0" i="0" u="none" strike="noStrike" noProof="0">
                          <a:latin typeface="Arial"/>
                        </a:rPr>
                        <a:t>1. Book Addition &amp; Display Subsystem</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rowSpan="3">
                  <a:txBody>
                    <a:bodyPr/>
                    <a:lstStyle/>
                    <a:p>
                      <a:pPr lvl="0" algn="l">
                        <a:lnSpc>
                          <a:spcPct val="100000"/>
                        </a:lnSpc>
                        <a:spcBef>
                          <a:spcPts val="0"/>
                        </a:spcBef>
                        <a:spcAft>
                          <a:spcPts val="0"/>
                        </a:spcAft>
                        <a:buNone/>
                      </a:pPr>
                      <a:r>
                        <a:rPr lang="en-US" sz="1200" b="0" i="0" u="none" strike="noStrike" noProof="0">
                          <a:solidFill>
                            <a:srgbClr val="000000"/>
                          </a:solidFill>
                          <a:latin typeface="Arial"/>
                        </a:rPr>
                        <a:t>For each subsystem separately, I</a:t>
                      </a:r>
                      <a:r>
                        <a:rPr lang="en-US" sz="1200" b="0" i="0" u="none" strike="noStrike" noProof="0">
                          <a:solidFill>
                            <a:srgbClr val="000000"/>
                          </a:solidFill>
                        </a:rPr>
                        <a:t>dentify relevant Classes, Document Functionality and Behavior, Create UML Diagrams, and Provide Observations and Comments, Along with any applicable Assumptions.</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a:r>
                        <a:rPr lang="en-US" sz="1200" b="1"/>
                        <a:t>Vilal Ali</a:t>
                      </a:r>
                      <a:br>
                        <a:rPr lang="en-US" sz="1200" b="1"/>
                      </a:br>
                      <a:r>
                        <a:rPr lang="en-US" sz="1200" b="1" i="0" u="none" strike="noStrike" noProof="0">
                          <a:solidFill>
                            <a:srgbClr val="000000"/>
                          </a:solidFill>
                          <a:latin typeface="Arial"/>
                        </a:rPr>
                        <a:t>Madan NS</a:t>
                      </a:r>
                      <a:endParaRPr lang="en-US" sz="1200" b="0" i="0" u="none" strike="noStrike" noProof="0">
                        <a:solidFill>
                          <a:srgbClr val="000000"/>
                        </a:solidFill>
                        <a:latin typeface="Arial"/>
                      </a:endParaRP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l">
                        <a:buNone/>
                      </a:pPr>
                      <a:r>
                        <a:rPr lang="en-US" sz="1200" b="1" i="0" u="none" strike="noStrike" noProof="0">
                          <a:solidFill>
                            <a:srgbClr val="000000"/>
                          </a:solidFill>
                          <a:latin typeface="Arial"/>
                        </a:rPr>
                        <a:t>50</a:t>
                      </a:r>
                      <a:br>
                        <a:rPr lang="en-US" sz="1200" b="1" i="0" u="none" strike="noStrike" noProof="0">
                          <a:solidFill>
                            <a:srgbClr val="000000"/>
                          </a:solidFill>
                          <a:latin typeface="Arial"/>
                        </a:rPr>
                      </a:br>
                      <a:r>
                        <a:rPr lang="en-US" sz="1200" b="1" i="0" u="none" strike="noStrike" noProof="0">
                          <a:solidFill>
                            <a:srgbClr val="000000"/>
                          </a:solidFill>
                          <a:latin typeface="Arial"/>
                        </a:rPr>
                        <a:t>50</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624683929"/>
                  </a:ext>
                </a:extLst>
              </a:tr>
              <a:tr h="317410">
                <a:tc vMerge="1">
                  <a:txBody>
                    <a:bodyPr/>
                    <a:lstStyle/>
                    <a:p>
                      <a:endParaRPr lang="en-US"/>
                    </a:p>
                  </a:txBody>
                  <a:tcPr>
                    <a:lnT w="12700" cap="flat" cmpd="sng" algn="ctr">
                      <a:solidFill>
                        <a:schemeClr val="tx1"/>
                      </a:solidFill>
                      <a:prstDash val="solid"/>
                      <a:round/>
                      <a:headEnd type="none" w="med" len="med"/>
                      <a:tailEnd type="none" w="med" len="med"/>
                    </a:lnT>
                  </a:tcPr>
                </a:tc>
                <a:tc>
                  <a:txBody>
                    <a:bodyPr/>
                    <a:lstStyle/>
                    <a:p>
                      <a:pPr lvl="0">
                        <a:buNone/>
                      </a:pPr>
                      <a:r>
                        <a:rPr lang="en-US" sz="1200" b="0" i="0" u="none" strike="noStrike" noProof="0">
                          <a:latin typeface="Arial"/>
                        </a:rPr>
                        <a:t>2. Bookshelf Management Subsystem</a:t>
                      </a:r>
                      <a:endParaRPr lang="en-US" sz="1200"/>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lvl="0" algn="l">
                        <a:buNone/>
                      </a:pPr>
                      <a:r>
                        <a:rPr lang="en-US" sz="1200" b="1" i="0" u="none" strike="noStrike" noProof="0">
                          <a:solidFill>
                            <a:srgbClr val="000000"/>
                          </a:solidFill>
                          <a:latin typeface="Arial"/>
                        </a:rPr>
                        <a:t>Vilal Ali</a:t>
                      </a:r>
                      <a:br>
                        <a:rPr lang="en-US" sz="1200" b="1" i="0" u="none" strike="noStrike" noProof="0">
                          <a:solidFill>
                            <a:srgbClr val="000000"/>
                          </a:solidFill>
                          <a:latin typeface="Arial"/>
                        </a:rPr>
                      </a:br>
                      <a:r>
                        <a:rPr lang="en-US" sz="1200" b="1"/>
                        <a:t>Madan 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lvl="0" algn="l">
                        <a:buNone/>
                      </a:pPr>
                      <a:r>
                        <a:rPr lang="en-US" sz="1200" b="1"/>
                        <a:t>60</a:t>
                      </a:r>
                      <a:br>
                        <a:rPr lang="en-US" sz="1200" b="1"/>
                      </a:br>
                      <a:r>
                        <a:rPr lang="en-US" sz="1200" b="1"/>
                        <a:t>40</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tcPr>
                </a:tc>
                <a:extLst>
                  <a:ext uri="{0D108BD9-81ED-4DB2-BD59-A6C34878D82A}">
                    <a16:rowId xmlns:a16="http://schemas.microsoft.com/office/drawing/2014/main" val="2775921028"/>
                  </a:ext>
                </a:extLst>
              </a:tr>
              <a:tr h="337888">
                <a:tc vMerge="1">
                  <a:txBody>
                    <a:bodyPr/>
                    <a:lstStyle/>
                    <a:p>
                      <a:endParaRPr lang="en-US"/>
                    </a:p>
                  </a:txBody>
                  <a:tcPr/>
                </a:tc>
                <a:tc>
                  <a:txBody>
                    <a:bodyPr/>
                    <a:lstStyle/>
                    <a:p>
                      <a:pPr lvl="0">
                        <a:buNone/>
                      </a:pPr>
                      <a:r>
                        <a:rPr lang="en-US" sz="1200" b="0" i="0" u="none" strike="noStrike" noProof="0">
                          <a:latin typeface="Arial"/>
                        </a:rPr>
                        <a:t>3. User Management Subsystem</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v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buNone/>
                      </a:pPr>
                      <a:r>
                        <a:rPr lang="en-US" sz="1200" b="1" i="0" u="none" strike="noStrike" noProof="0">
                          <a:solidFill>
                            <a:srgbClr val="000000"/>
                          </a:solidFill>
                          <a:latin typeface="Arial"/>
                        </a:rPr>
                        <a:t>Vilal Ali</a:t>
                      </a:r>
                      <a:br>
                        <a:rPr lang="en-US" sz="1200" b="1" i="0" u="none" strike="noStrike" noProof="0">
                          <a:solidFill>
                            <a:srgbClr val="000000"/>
                          </a:solidFill>
                          <a:latin typeface="Arial"/>
                        </a:rPr>
                      </a:br>
                      <a:r>
                        <a:rPr lang="en-US" sz="1200" b="1" i="0" u="none" strike="noStrike" noProof="0">
                          <a:solidFill>
                            <a:srgbClr val="000000"/>
                          </a:solidFill>
                          <a:latin typeface="Arial"/>
                        </a:rPr>
                        <a:t>Madan NS</a:t>
                      </a:r>
                      <a:endParaRPr lang="en-US" sz="1200" b="1"/>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l">
                        <a:buNone/>
                      </a:pPr>
                      <a:r>
                        <a:rPr lang="en-US" sz="1200" b="1" i="0" u="none" strike="noStrike" noProof="0">
                          <a:solidFill>
                            <a:srgbClr val="000000"/>
                          </a:solidFill>
                          <a:latin typeface="Arial"/>
                        </a:rPr>
                        <a:t>60</a:t>
                      </a:r>
                      <a:br>
                        <a:rPr lang="en-US" sz="1200" b="1" i="0" u="none" strike="noStrike" noProof="0">
                          <a:solidFill>
                            <a:srgbClr val="000000"/>
                          </a:solidFill>
                          <a:latin typeface="Arial"/>
                        </a:rPr>
                      </a:br>
                      <a:r>
                        <a:rPr lang="en-US" sz="1200" b="1" i="0" u="none" strike="noStrike" noProof="0">
                          <a:solidFill>
                            <a:srgbClr val="000000"/>
                          </a:solidFill>
                          <a:latin typeface="Arial"/>
                        </a:rPr>
                        <a:t>40</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915525226"/>
                  </a:ext>
                </a:extLst>
              </a:tr>
              <a:tr h="348126">
                <a:tc rowSpan="2">
                  <a:txBody>
                    <a:bodyPr/>
                    <a:lstStyle/>
                    <a:p>
                      <a:r>
                        <a:rPr lang="en-US" sz="1200" b="1"/>
                        <a:t>Task 2</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sz="1200" b="0" i="0" u="none" strike="noStrike" noProof="0">
                          <a:latin typeface="Arial"/>
                        </a:rPr>
                        <a:t>2a. Detect 5-7 design smells</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lnSpc>
                          <a:spcPct val="100000"/>
                        </a:lnSpc>
                        <a:spcBef>
                          <a:spcPts val="0"/>
                        </a:spcBef>
                        <a:spcAft>
                          <a:spcPts val="0"/>
                        </a:spcAft>
                        <a:buNone/>
                      </a:pPr>
                      <a:r>
                        <a:rPr lang="en-US" sz="1200" b="0" i="0" u="none" strike="noStrike" baseline="0" noProof="0" err="1">
                          <a:solidFill>
                            <a:srgbClr val="000000"/>
                          </a:solidFill>
                        </a:rPr>
                        <a:t>Sonarqube</a:t>
                      </a:r>
                      <a:r>
                        <a:rPr lang="en-US" sz="1200" b="0" i="0" u="none" strike="noStrike" baseline="0" noProof="0">
                          <a:solidFill>
                            <a:srgbClr val="000000"/>
                          </a:solidFill>
                        </a:rPr>
                        <a:t> as the primary tool to identify 5-7 design smells in code, focusing on structures and patterns indicative of violations to fundamental design principles, recognizing the potential for recurring issues in development.</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a:r>
                        <a:rPr lang="en-US" sz="1200" b="1"/>
                        <a:t>Vilal Ali</a:t>
                      </a:r>
                      <a:br>
                        <a:rPr lang="en-US" sz="1200" b="1"/>
                      </a:br>
                      <a:r>
                        <a:rPr lang="en-US" sz="1200" b="1" err="1"/>
                        <a:t>Shriom</a:t>
                      </a:r>
                      <a:r>
                        <a:rPr lang="en-US" sz="1200" b="1"/>
                        <a:t> Tyagi</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l">
                        <a:buNone/>
                      </a:pPr>
                      <a:r>
                        <a:rPr lang="en-US" sz="1200" b="1"/>
                        <a:t>60</a:t>
                      </a:r>
                      <a:br>
                        <a:rPr lang="en-US" sz="1200" b="1"/>
                      </a:br>
                      <a:r>
                        <a:rPr lang="en-US" sz="1200" b="1"/>
                        <a:t>40</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63757151"/>
                  </a:ext>
                </a:extLst>
              </a:tr>
              <a:tr h="358366">
                <a:tc vMerge="1">
                  <a:txBody>
                    <a:bodyPr/>
                    <a:lstStyle/>
                    <a:p>
                      <a:endParaRPr lang="en-US"/>
                    </a:p>
                  </a:txBody>
                  <a:tcPr/>
                </a:tc>
                <a:tc>
                  <a:txBody>
                    <a:bodyPr/>
                    <a:lstStyle/>
                    <a:p>
                      <a:r>
                        <a:rPr lang="en-US" sz="1200"/>
                        <a:t>2b. </a:t>
                      </a:r>
                      <a:r>
                        <a:rPr lang="en-US" sz="1200" b="0" i="0" u="none" strike="noStrike" noProof="0">
                          <a:latin typeface="Arial"/>
                        </a:rPr>
                        <a:t>Code Metrics Analysis</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lnSpc>
                          <a:spcPct val="100000"/>
                        </a:lnSpc>
                        <a:spcBef>
                          <a:spcPts val="0"/>
                        </a:spcBef>
                        <a:spcAft>
                          <a:spcPts val="0"/>
                        </a:spcAft>
                        <a:buNone/>
                      </a:pPr>
                      <a:r>
                        <a:rPr lang="en-US" sz="1200" b="0" i="0" u="none" strike="noStrike" noProof="0">
                          <a:solidFill>
                            <a:srgbClr val="000000"/>
                          </a:solidFill>
                          <a:latin typeface="Arial"/>
                        </a:rPr>
                        <a:t>We have used popular tools like </a:t>
                      </a:r>
                      <a:r>
                        <a:rPr lang="en-US" sz="1200" b="1" i="0" u="none" strike="noStrike" noProof="0">
                          <a:solidFill>
                            <a:srgbClr val="000000"/>
                          </a:solidFill>
                          <a:latin typeface="Arial"/>
                        </a:rPr>
                        <a:t>CodeMR</a:t>
                      </a:r>
                      <a:r>
                        <a:rPr lang="en-US" sz="1200" b="0" i="0" u="none" strike="noStrike" noProof="0">
                          <a:solidFill>
                            <a:srgbClr val="000000"/>
                          </a:solidFill>
                          <a:latin typeface="Arial"/>
                        </a:rPr>
                        <a:t> to compute the code quality metrics on the Books project. </a:t>
                      </a:r>
                      <a:r>
                        <a:rPr lang="en-US" sz="1200" b="1" i="0" u="none" strike="noStrike" noProof="0">
                          <a:solidFill>
                            <a:srgbClr val="000000"/>
                          </a:solidFill>
                          <a:latin typeface="Arial"/>
                        </a:rPr>
                        <a:t>CodeMR </a:t>
                      </a:r>
                      <a:r>
                        <a:rPr lang="en-US" sz="1200" b="0" i="0" u="none" strike="noStrike" noProof="0">
                          <a:solidFill>
                            <a:srgbClr val="000000"/>
                          </a:solidFill>
                          <a:latin typeface="Arial"/>
                        </a:rPr>
                        <a:t>along with the code metric, generates comprehensive visualizations on it.</a:t>
                      </a:r>
                      <a:endParaRPr lang="en-US" sz="1200" b="0" i="0" u="none" strike="noStrike" noProof="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a:r>
                        <a:rPr lang="en-US" sz="1200" b="1"/>
                        <a:t>Vilal Ali</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l">
                        <a:buNone/>
                      </a:pPr>
                      <a:r>
                        <a:rPr lang="en-US" sz="1200" b="1"/>
                        <a:t>100</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439954856"/>
                  </a:ext>
                </a:extLst>
              </a:tr>
              <a:tr h="368605">
                <a:tc rowSpan="3">
                  <a:txBody>
                    <a:bodyPr/>
                    <a:lstStyle/>
                    <a:p>
                      <a:r>
                        <a:rPr lang="en-US" sz="1200" b="1"/>
                        <a:t>Task 3</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sz="1200" b="0" i="0" u="none" strike="noStrike" noProof="0">
                          <a:latin typeface="Arial"/>
                        </a:rPr>
                        <a:t>3a. </a:t>
                      </a:r>
                      <a:r>
                        <a:rPr lang="en-US" sz="1200" b="0" i="0" u="none" strike="noStrike" noProof="0"/>
                        <a:t>Refactor </a:t>
                      </a:r>
                      <a:r>
                        <a:rPr lang="en-US" sz="1200" b="0" i="0" u="none" strike="noStrike" noProof="0">
                          <a:solidFill>
                            <a:srgbClr val="000000"/>
                          </a:solidFill>
                          <a:latin typeface="Arial"/>
                        </a:rPr>
                        <a:t>5-7 design smells</a:t>
                      </a:r>
                      <a:endParaRPr lang="en-US" sz="1200" b="0" i="0" u="none" strike="noStrike" noProof="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lnSpc>
                          <a:spcPct val="100000"/>
                        </a:lnSpc>
                        <a:spcBef>
                          <a:spcPts val="0"/>
                        </a:spcBef>
                        <a:spcAft>
                          <a:spcPts val="0"/>
                        </a:spcAft>
                        <a:buNone/>
                      </a:pPr>
                      <a:r>
                        <a:rPr lang="en-US" sz="1200" b="0" i="0" u="none" strike="noStrike" noProof="0">
                          <a:solidFill>
                            <a:srgbClr val="000000"/>
                          </a:solidFill>
                          <a:latin typeface="Arial"/>
                        </a:rPr>
                        <a:t>In Task 2a, we identified and analyzed 7+ design smells within the existing codebase. Now, the objective is to rectify these issues through code refactoring without fundamentally altering the structure of the code.</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a:r>
                        <a:rPr lang="en-US" sz="1200" b="1"/>
                        <a:t>Vilal Ali</a:t>
                      </a:r>
                    </a:p>
                    <a:p>
                      <a:pPr lvl="0" algn="l">
                        <a:buNone/>
                      </a:pPr>
                      <a:r>
                        <a:rPr lang="en-US" sz="1200" b="1" err="1"/>
                        <a:t>Shriom</a:t>
                      </a:r>
                      <a:r>
                        <a:rPr lang="en-US" sz="1200" b="1"/>
                        <a:t> Tyagi</a:t>
                      </a:r>
                    </a:p>
                    <a:p>
                      <a:pPr lvl="0" algn="l">
                        <a:buNone/>
                      </a:pPr>
                      <a:r>
                        <a:rPr lang="en-US" sz="1200" b="1"/>
                        <a:t>Hanuma</a:t>
                      </a:r>
                    </a:p>
                    <a:p>
                      <a:pPr lvl="0" algn="l">
                        <a:buNone/>
                      </a:pPr>
                      <a:r>
                        <a:rPr lang="en-US" sz="1200" b="1"/>
                        <a:t>Madan NS</a:t>
                      </a:r>
                      <a:endParaRPr lang="en-US" sz="1200" b="1" i="0" u="none" strike="noStrike" noProof="0">
                        <a:solidFill>
                          <a:srgbClr val="000000"/>
                        </a:solidFill>
                        <a:latin typeface="Arial"/>
                      </a:endParaRP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l">
                        <a:buNone/>
                      </a:pPr>
                      <a:r>
                        <a:rPr lang="en-US" sz="1200" b="1" i="0" u="none" strike="noStrike" noProof="0">
                          <a:solidFill>
                            <a:srgbClr val="000000"/>
                          </a:solidFill>
                          <a:latin typeface="Arial"/>
                        </a:rPr>
                        <a:t>35</a:t>
                      </a:r>
                    </a:p>
                    <a:p>
                      <a:pPr lvl="0" algn="l">
                        <a:buNone/>
                      </a:pPr>
                      <a:r>
                        <a:rPr lang="en-US" sz="1200" b="1" i="0" u="none" strike="noStrike" noProof="0">
                          <a:solidFill>
                            <a:srgbClr val="000000"/>
                          </a:solidFill>
                          <a:latin typeface="Arial"/>
                        </a:rPr>
                        <a:t>30</a:t>
                      </a:r>
                    </a:p>
                    <a:p>
                      <a:pPr lvl="0" algn="l">
                        <a:buNone/>
                      </a:pPr>
                      <a:r>
                        <a:rPr lang="en-US" sz="1200" b="1" i="0" u="none" strike="noStrike" noProof="0">
                          <a:solidFill>
                            <a:srgbClr val="000000"/>
                          </a:solidFill>
                          <a:latin typeface="Arial"/>
                        </a:rPr>
                        <a:t>20</a:t>
                      </a:r>
                    </a:p>
                    <a:p>
                      <a:pPr lvl="0" algn="l">
                        <a:buNone/>
                      </a:pPr>
                      <a:r>
                        <a:rPr lang="en-US" sz="1200" b="1" i="0" u="none" strike="noStrike" noProof="0">
                          <a:solidFill>
                            <a:srgbClr val="000000"/>
                          </a:solidFill>
                          <a:latin typeface="Arial"/>
                        </a:rPr>
                        <a:t>15</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435683807"/>
                  </a:ext>
                </a:extLst>
              </a:tr>
              <a:tr h="327648">
                <a:tc v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200"/>
                        <a:t>3b. </a:t>
                      </a:r>
                      <a:r>
                        <a:rPr lang="en-US" sz="1200" b="0" i="0" u="none" strike="noStrike" noProof="0">
                          <a:latin typeface="Arial"/>
                        </a:rPr>
                        <a:t>Code Metrics: After Refactoring</a:t>
                      </a:r>
                      <a:endParaRPr lang="en-US" sz="1200" b="0" i="0" u="none" strike="noStrike" noProof="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lnSpc>
                          <a:spcPct val="100000"/>
                        </a:lnSpc>
                        <a:spcBef>
                          <a:spcPts val="0"/>
                        </a:spcBef>
                        <a:spcAft>
                          <a:spcPts val="0"/>
                        </a:spcAft>
                        <a:buNone/>
                      </a:pPr>
                      <a:r>
                        <a:rPr lang="en-US" sz="1200" b="0" i="0" u="none" strike="noStrike" noProof="0">
                          <a:solidFill>
                            <a:srgbClr val="000000"/>
                          </a:solidFill>
                        </a:rPr>
                        <a:t>Post-refactoring, analyze code metrics using CodeMR, which not only provides metrics but also generates comprehensive visualizations for a more thorough understanding of the codebase.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a:r>
                        <a:rPr lang="en-US" sz="1200" b="1"/>
                        <a:t>Vilal Ali</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l">
                        <a:buNone/>
                      </a:pPr>
                      <a:r>
                        <a:rPr lang="en-US" sz="1200" b="1"/>
                        <a:t>100</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560735358"/>
                  </a:ext>
                </a:extLst>
              </a:tr>
              <a:tr h="337888">
                <a:tc v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sz="1200"/>
                        <a:t>3c. </a:t>
                      </a:r>
                      <a:r>
                        <a:rPr lang="en-US" sz="1200" b="0" i="0" u="none" strike="noStrike" noProof="0">
                          <a:latin typeface="Arial"/>
                        </a:rPr>
                        <a:t>Leveraging LLM for Refactoring</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sz="1200" b="0" i="0" u="none" strike="noStrike" noProof="0">
                          <a:latin typeface="Arial"/>
                        </a:rPr>
                        <a:t>Leverage advanced language models like GPT-3.5 or bard for refactoring code snippets identified with design smells. After manually refactoring the snippets, use the language models to generate alternative versions, comparing clarity, conciseness, and adherence to best practices</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buNone/>
                      </a:pPr>
                      <a:r>
                        <a:rPr lang="en-US" sz="1200" b="1"/>
                        <a:t>Vilal Ali</a:t>
                      </a:r>
                      <a:br>
                        <a:rPr lang="en-US" sz="1200" b="1"/>
                      </a:br>
                      <a:r>
                        <a:rPr lang="en-US" sz="1200" b="1" i="0" u="none" strike="noStrike" noProof="0">
                          <a:solidFill>
                            <a:srgbClr val="000000"/>
                          </a:solidFill>
                          <a:latin typeface="Arial"/>
                        </a:rPr>
                        <a:t>Hanuma</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l">
                        <a:buNone/>
                      </a:pPr>
                      <a:r>
                        <a:rPr lang="en-US" sz="1200" b="1"/>
                        <a:t>60</a:t>
                      </a:r>
                    </a:p>
                    <a:p>
                      <a:pPr lvl="0" algn="l">
                        <a:buNone/>
                      </a:pPr>
                      <a:r>
                        <a:rPr lang="en-US" sz="1200" b="1"/>
                        <a:t>40</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342368149"/>
                  </a:ext>
                </a:extLst>
              </a:tr>
              <a:tr h="389083">
                <a:tc>
                  <a:txBody>
                    <a:bodyPr/>
                    <a:lstStyle/>
                    <a:p>
                      <a:pPr lvl="0">
                        <a:buNone/>
                      </a:pPr>
                      <a:r>
                        <a:rPr lang="en-US" sz="1200" b="1"/>
                        <a:t>Bonus</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sz="1200" b="0" i="0" u="none" strike="noStrike" noProof="0"/>
                        <a:t>Automated Refactoring Pipeline</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lnSpc>
                          <a:spcPct val="100000"/>
                        </a:lnSpc>
                        <a:spcBef>
                          <a:spcPts val="0"/>
                        </a:spcBef>
                        <a:spcAft>
                          <a:spcPts val="0"/>
                        </a:spcAft>
                        <a:buNone/>
                      </a:pPr>
                      <a:r>
                        <a:rPr lang="en-US" sz="1200" b="0" i="0" u="none" strike="noStrike" noProof="0">
                          <a:latin typeface="Arial"/>
                        </a:rPr>
                        <a:t>design and implementation of an automated pipeline for detecting design smells in a GitHub repository, refactoring the identified issues, and generating pull requests for the changes.</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buNone/>
                      </a:pPr>
                      <a:r>
                        <a:rPr lang="en-US" sz="1200" b="1"/>
                        <a:t>Hanuma </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l">
                        <a:buNone/>
                      </a:pPr>
                      <a:r>
                        <a:rPr lang="en-US" sz="1200" b="1"/>
                        <a:t>100</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62127425"/>
                  </a:ext>
                </a:extLst>
              </a:tr>
            </a:tbl>
          </a:graphicData>
        </a:graphic>
      </p:graphicFrame>
    </p:spTree>
    <p:extLst>
      <p:ext uri="{BB962C8B-B14F-4D97-AF65-F5344CB8AC3E}">
        <p14:creationId xmlns:p14="http://schemas.microsoft.com/office/powerpoint/2010/main" val="1947917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4120" y="-5577"/>
            <a:ext cx="12183761" cy="604752"/>
          </a:xfrm>
        </p:spPr>
        <p:txBody>
          <a:bodyPr anchor="ctr">
            <a:noAutofit/>
          </a:bodyPr>
          <a:lstStyle/>
          <a:p>
            <a:pPr algn="ctr"/>
            <a:r>
              <a:rPr lang="en-US" sz="4000" b="1">
                <a:solidFill>
                  <a:srgbClr val="002060"/>
                </a:solidFill>
                <a:latin typeface="Sagona Book"/>
                <a:ea typeface="+mj-lt"/>
                <a:cs typeface="Arial"/>
              </a:rPr>
              <a:t>Collaboratively Install Required Project Tools</a:t>
            </a:r>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sp>
        <p:nvSpPr>
          <p:cNvPr id="5" name="Content Placeholder 6">
            <a:extLst>
              <a:ext uri="{FF2B5EF4-FFF2-40B4-BE49-F238E27FC236}">
                <a16:creationId xmlns:a16="http://schemas.microsoft.com/office/drawing/2014/main" id="{6369EAEA-3294-C523-0C3C-1839851FC590}"/>
              </a:ext>
            </a:extLst>
          </p:cNvPr>
          <p:cNvSpPr txBox="1">
            <a:spLocks/>
          </p:cNvSpPr>
          <p:nvPr/>
        </p:nvSpPr>
        <p:spPr>
          <a:xfrm>
            <a:off x="990600" y="917404"/>
            <a:ext cx="10237575" cy="2096229"/>
          </a:xfrm>
          <a:prstGeom prst="rect">
            <a:avLst/>
          </a:prstGeom>
          <a:solidFill>
            <a:srgbClr val="002060"/>
          </a:solidFill>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solidFill>
                  <a:schemeClr val="bg1"/>
                </a:solidFill>
                <a:ea typeface="+mn-lt"/>
                <a:cs typeface="+mn-lt"/>
              </a:rPr>
              <a:t>Tools Installed for Project Development</a:t>
            </a:r>
          </a:p>
          <a:p>
            <a:r>
              <a:rPr lang="en-US" sz="1800">
                <a:solidFill>
                  <a:schemeClr val="bg1"/>
                </a:solidFill>
                <a:ea typeface="+mn-lt"/>
                <a:cs typeface="+mn-lt"/>
              </a:rPr>
              <a:t>Installed Java Version.</a:t>
            </a:r>
            <a:endParaRPr lang="en-US" sz="1800">
              <a:solidFill>
                <a:schemeClr val="bg1"/>
              </a:solidFill>
              <a:cs typeface="Arial"/>
            </a:endParaRPr>
          </a:p>
          <a:p>
            <a:r>
              <a:rPr lang="en-US" sz="1800">
                <a:solidFill>
                  <a:schemeClr val="bg1"/>
                </a:solidFill>
                <a:ea typeface="+mn-lt"/>
                <a:cs typeface="+mn-lt"/>
              </a:rPr>
              <a:t>Set up </a:t>
            </a:r>
            <a:r>
              <a:rPr lang="en-US" sz="1800" err="1">
                <a:solidFill>
                  <a:schemeClr val="bg1"/>
                </a:solidFill>
                <a:ea typeface="+mn-lt"/>
                <a:cs typeface="+mn-lt"/>
              </a:rPr>
              <a:t>Sonarqube</a:t>
            </a:r>
            <a:r>
              <a:rPr lang="en-US" sz="1800">
                <a:solidFill>
                  <a:schemeClr val="bg1"/>
                </a:solidFill>
                <a:ea typeface="+mn-lt"/>
                <a:cs typeface="+mn-lt"/>
              </a:rPr>
              <a:t> for analysis.</a:t>
            </a:r>
            <a:endParaRPr lang="en-US" sz="1800">
              <a:solidFill>
                <a:schemeClr val="bg1"/>
              </a:solidFill>
              <a:cs typeface="Arial"/>
            </a:endParaRPr>
          </a:p>
          <a:p>
            <a:r>
              <a:rPr lang="en-US" sz="1800">
                <a:solidFill>
                  <a:schemeClr val="bg1"/>
                </a:solidFill>
                <a:ea typeface="+mn-lt"/>
                <a:cs typeface="+mn-lt"/>
              </a:rPr>
              <a:t>Integrated CodeMR for code metrics.</a:t>
            </a:r>
            <a:endParaRPr lang="en-US" sz="1800">
              <a:solidFill>
                <a:schemeClr val="bg1"/>
              </a:solidFill>
              <a:cs typeface="Arial"/>
            </a:endParaRPr>
          </a:p>
          <a:p>
            <a:r>
              <a:rPr lang="en-US" sz="1800">
                <a:solidFill>
                  <a:schemeClr val="bg1"/>
                </a:solidFill>
                <a:ea typeface="+mn-lt"/>
                <a:cs typeface="+mn-lt"/>
              </a:rPr>
              <a:t>Configured IntelliJ for development.</a:t>
            </a:r>
            <a:endParaRPr lang="en-US" sz="1800">
              <a:solidFill>
                <a:schemeClr val="bg1"/>
              </a:solidFill>
              <a:cs typeface="Arial"/>
            </a:endParaRPr>
          </a:p>
          <a:p>
            <a:r>
              <a:rPr lang="en-US" sz="1800">
                <a:solidFill>
                  <a:schemeClr val="bg1"/>
                </a:solidFill>
                <a:ea typeface="+mn-lt"/>
                <a:cs typeface="+mn-lt"/>
              </a:rPr>
              <a:t>Installed ChatGPT 3.5 and Phind for assistance.</a:t>
            </a:r>
          </a:p>
        </p:txBody>
      </p:sp>
      <p:sp>
        <p:nvSpPr>
          <p:cNvPr id="6" name="Content Placeholder 6">
            <a:extLst>
              <a:ext uri="{FF2B5EF4-FFF2-40B4-BE49-F238E27FC236}">
                <a16:creationId xmlns:a16="http://schemas.microsoft.com/office/drawing/2014/main" id="{309265DC-1271-DE26-5F4D-55F27A20CB2C}"/>
              </a:ext>
            </a:extLst>
          </p:cNvPr>
          <p:cNvSpPr txBox="1">
            <a:spLocks/>
          </p:cNvSpPr>
          <p:nvPr/>
        </p:nvSpPr>
        <p:spPr>
          <a:xfrm>
            <a:off x="990600" y="3100431"/>
            <a:ext cx="7096900" cy="3373092"/>
          </a:xfrm>
          <a:prstGeom prst="rect">
            <a:avLst/>
          </a:prstGeom>
          <a:solidFill>
            <a:srgbClr val="0070C0"/>
          </a:solidFill>
          <a:ln>
            <a:solidFill>
              <a:srgbClr val="0070C0"/>
            </a:solidFill>
          </a:ln>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ea typeface="+mn-lt"/>
                <a:cs typeface="+mn-lt"/>
              </a:rPr>
              <a:t>Challenges Encountered During Project Setup and Execution</a:t>
            </a:r>
          </a:p>
          <a:p>
            <a:r>
              <a:rPr lang="en-US" sz="1600" dirty="0">
                <a:solidFill>
                  <a:schemeClr val="bg1"/>
                </a:solidFill>
                <a:ea typeface="+mn-lt"/>
                <a:cs typeface="+mn-lt"/>
              </a:rPr>
              <a:t>New to Java projects before this endeavor.</a:t>
            </a:r>
          </a:p>
          <a:p>
            <a:r>
              <a:rPr lang="en-US" sz="1600" dirty="0">
                <a:solidFill>
                  <a:schemeClr val="bg1"/>
                </a:solidFill>
                <a:ea typeface="+mn-lt"/>
                <a:cs typeface="+mn-lt"/>
              </a:rPr>
              <a:t>Project utilizes Java 11; </a:t>
            </a:r>
            <a:r>
              <a:rPr lang="en-US" sz="1600" dirty="0" err="1">
                <a:solidFill>
                  <a:schemeClr val="bg1"/>
                </a:solidFill>
                <a:ea typeface="+mn-lt"/>
                <a:cs typeface="+mn-lt"/>
              </a:rPr>
              <a:t>Sonarqube</a:t>
            </a:r>
            <a:r>
              <a:rPr lang="en-US" sz="1600" dirty="0">
                <a:solidFill>
                  <a:schemeClr val="bg1"/>
                </a:solidFill>
                <a:ea typeface="+mn-lt"/>
                <a:cs typeface="+mn-lt"/>
              </a:rPr>
              <a:t> and CodeMR require the Java 17.</a:t>
            </a:r>
            <a:endParaRPr lang="en-US" sz="1600" dirty="0">
              <a:solidFill>
                <a:schemeClr val="bg1"/>
              </a:solidFill>
              <a:cs typeface="Arial"/>
            </a:endParaRPr>
          </a:p>
          <a:p>
            <a:r>
              <a:rPr lang="en-US" sz="1600" dirty="0">
                <a:solidFill>
                  <a:schemeClr val="bg1"/>
                </a:solidFill>
                <a:ea typeface="+mn-lt"/>
                <a:cs typeface="+mn-lt"/>
              </a:rPr>
              <a:t>Switched to Java 17; </a:t>
            </a:r>
            <a:r>
              <a:rPr lang="en-US" sz="1600" dirty="0" err="1">
                <a:solidFill>
                  <a:schemeClr val="bg1"/>
                </a:solidFill>
                <a:ea typeface="+mn-lt"/>
                <a:cs typeface="+mn-lt"/>
              </a:rPr>
              <a:t>Sonarqube</a:t>
            </a:r>
            <a:r>
              <a:rPr lang="en-US" sz="1600" dirty="0">
                <a:solidFill>
                  <a:schemeClr val="bg1"/>
                </a:solidFill>
                <a:ea typeface="+mn-lt"/>
                <a:cs typeface="+mn-lt"/>
              </a:rPr>
              <a:t> ran but project malfunctioned. Reverting to Java 11, Sonar and </a:t>
            </a:r>
            <a:r>
              <a:rPr lang="en-US" sz="1600" dirty="0" err="1">
                <a:solidFill>
                  <a:schemeClr val="bg1"/>
                </a:solidFill>
                <a:ea typeface="+mn-lt"/>
                <a:cs typeface="+mn-lt"/>
              </a:rPr>
              <a:t>CodeMetrics</a:t>
            </a:r>
            <a:r>
              <a:rPr lang="en-US" sz="1600" dirty="0">
                <a:solidFill>
                  <a:schemeClr val="bg1"/>
                </a:solidFill>
                <a:ea typeface="+mn-lt"/>
                <a:cs typeface="+mn-lt"/>
              </a:rPr>
              <a:t> failed, causing frustration.</a:t>
            </a:r>
          </a:p>
          <a:p>
            <a:r>
              <a:rPr lang="en-US" sz="1600" dirty="0">
                <a:solidFill>
                  <a:schemeClr val="bg1"/>
                </a:solidFill>
                <a:ea typeface="+mn-lt"/>
                <a:cs typeface="+mn-lt"/>
              </a:rPr>
              <a:t>Implemented SDK for Java Version Control.</a:t>
            </a:r>
          </a:p>
          <a:p>
            <a:r>
              <a:rPr lang="en-US" sz="1600" dirty="0">
                <a:solidFill>
                  <a:schemeClr val="bg1"/>
                </a:solidFill>
                <a:ea typeface="+mn-lt"/>
                <a:cs typeface="+mn-lt"/>
              </a:rPr>
              <a:t>While using LLM for code refactoring, encountered the issue of fixing one problem only to cause another. After numerous trials and learning from the experiences, successfully resolved the challenges.</a:t>
            </a:r>
            <a:endParaRPr lang="en-US" dirty="0">
              <a:solidFill>
                <a:schemeClr val="bg1"/>
              </a:solidFill>
            </a:endParaRPr>
          </a:p>
        </p:txBody>
      </p:sp>
      <p:pic>
        <p:nvPicPr>
          <p:cNvPr id="18" name="Picture 17" descr="Kevin Minion Wallpapers - bigbeamng">
            <a:extLst>
              <a:ext uri="{FF2B5EF4-FFF2-40B4-BE49-F238E27FC236}">
                <a16:creationId xmlns:a16="http://schemas.microsoft.com/office/drawing/2014/main" id="{B238BF44-B372-9A29-D5C7-34759FE583D1}"/>
              </a:ext>
            </a:extLst>
          </p:cNvPr>
          <p:cNvPicPr>
            <a:picLocks noChangeAspect="1"/>
          </p:cNvPicPr>
          <p:nvPr/>
        </p:nvPicPr>
        <p:blipFill>
          <a:blip r:embed="rId3"/>
          <a:stretch>
            <a:fillRect/>
          </a:stretch>
        </p:blipFill>
        <p:spPr>
          <a:xfrm>
            <a:off x="8083379" y="3372365"/>
            <a:ext cx="4108622" cy="2574324"/>
          </a:xfrm>
          <a:prstGeom prst="rect">
            <a:avLst/>
          </a:prstGeom>
        </p:spPr>
      </p:pic>
      <p:sp>
        <p:nvSpPr>
          <p:cNvPr id="19" name="TextBox 18">
            <a:extLst>
              <a:ext uri="{FF2B5EF4-FFF2-40B4-BE49-F238E27FC236}">
                <a16:creationId xmlns:a16="http://schemas.microsoft.com/office/drawing/2014/main" id="{B06C01A5-1B12-C3F4-E1CE-466FAE764085}"/>
              </a:ext>
            </a:extLst>
          </p:cNvPr>
          <p:cNvSpPr txBox="1"/>
          <p:nvPr/>
        </p:nvSpPr>
        <p:spPr>
          <a:xfrm>
            <a:off x="8087876" y="3135586"/>
            <a:ext cx="4108145" cy="646331"/>
          </a:xfrm>
          <a:prstGeom prst="rect">
            <a:avLst/>
          </a:prstGeom>
          <a:solidFill>
            <a:schemeClr val="accent1">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Initial impressions upon reviewing the code repository.</a:t>
            </a:r>
            <a:endParaRPr lang="en-US"/>
          </a:p>
        </p:txBody>
      </p:sp>
    </p:spTree>
    <p:extLst>
      <p:ext uri="{BB962C8B-B14F-4D97-AF65-F5344CB8AC3E}">
        <p14:creationId xmlns:p14="http://schemas.microsoft.com/office/powerpoint/2010/main" val="2284390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5453" y="3740"/>
            <a:ext cx="12183760" cy="676833"/>
          </a:xfrm>
        </p:spPr>
        <p:txBody>
          <a:bodyPr anchor="ctr">
            <a:noAutofit/>
          </a:bodyPr>
          <a:lstStyle/>
          <a:p>
            <a:pPr algn="ctr"/>
            <a:r>
              <a:rPr lang="en-US" sz="4000" b="1">
                <a:solidFill>
                  <a:srgbClr val="002060"/>
                </a:solidFill>
                <a:latin typeface="Sagona Book"/>
                <a:ea typeface="+mj-lt"/>
                <a:cs typeface="Arial"/>
              </a:rPr>
              <a:t>Identify Classes With Team Coordination</a:t>
            </a:r>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sp>
        <p:nvSpPr>
          <p:cNvPr id="5" name="Content Placeholder 6">
            <a:extLst>
              <a:ext uri="{FF2B5EF4-FFF2-40B4-BE49-F238E27FC236}">
                <a16:creationId xmlns:a16="http://schemas.microsoft.com/office/drawing/2014/main" id="{6369EAEA-3294-C523-0C3C-1839851FC590}"/>
              </a:ext>
            </a:extLst>
          </p:cNvPr>
          <p:cNvSpPr txBox="1">
            <a:spLocks/>
          </p:cNvSpPr>
          <p:nvPr/>
        </p:nvSpPr>
        <p:spPr>
          <a:xfrm>
            <a:off x="352169" y="855621"/>
            <a:ext cx="11586519" cy="1766717"/>
          </a:xfrm>
          <a:prstGeom prst="rect">
            <a:avLst/>
          </a:prstGeom>
          <a:solidFill>
            <a:srgbClr val="002060"/>
          </a:solidFill>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bg1"/>
                </a:solidFill>
                <a:ea typeface="+mn-lt"/>
                <a:cs typeface="+mn-lt"/>
              </a:rPr>
              <a:t>Identified Classes In Book Addition &amp; Display Subsystem</a:t>
            </a:r>
            <a:endParaRPr lang="en-US" dirty="0">
              <a:solidFill>
                <a:schemeClr val="bg1"/>
              </a:solidFill>
              <a:cs typeface="Arial"/>
            </a:endParaRPr>
          </a:p>
          <a:p>
            <a:r>
              <a:rPr lang="en-US" sz="2000" dirty="0" err="1">
                <a:solidFill>
                  <a:schemeClr val="bg1"/>
                </a:solidFill>
                <a:ea typeface="+mn-lt"/>
                <a:cs typeface="+mn-lt"/>
              </a:rPr>
              <a:t>AppContext</a:t>
            </a:r>
            <a:r>
              <a:rPr lang="en-US" sz="2000" dirty="0">
                <a:solidFill>
                  <a:schemeClr val="bg1"/>
                </a:solidFill>
                <a:ea typeface="+mn-lt"/>
                <a:cs typeface="+mn-lt"/>
              </a:rPr>
              <a:t>, </a:t>
            </a:r>
            <a:r>
              <a:rPr lang="en-US" sz="2000" dirty="0" err="1">
                <a:solidFill>
                  <a:schemeClr val="bg1"/>
                </a:solidFill>
                <a:ea typeface="+mn-lt"/>
                <a:cs typeface="+mn-lt"/>
              </a:rPr>
              <a:t>AppResource</a:t>
            </a:r>
            <a:r>
              <a:rPr lang="en-US" sz="2000" dirty="0">
                <a:solidFill>
                  <a:schemeClr val="bg1"/>
                </a:solidFill>
                <a:ea typeface="+mn-lt"/>
                <a:cs typeface="+mn-lt"/>
              </a:rPr>
              <a:t>, BaseResource, Book, </a:t>
            </a:r>
            <a:r>
              <a:rPr lang="en-US" sz="2000" dirty="0" err="1">
                <a:solidFill>
                  <a:schemeClr val="bg1"/>
                </a:solidFill>
                <a:ea typeface="+mn-lt"/>
                <a:cs typeface="+mn-lt"/>
              </a:rPr>
              <a:t>BookDao</a:t>
            </a:r>
            <a:r>
              <a:rPr lang="en-US" sz="2000" dirty="0">
                <a:solidFill>
                  <a:schemeClr val="bg1"/>
                </a:solidFill>
                <a:ea typeface="+mn-lt"/>
                <a:cs typeface="+mn-lt"/>
              </a:rPr>
              <a:t>, </a:t>
            </a:r>
            <a:r>
              <a:rPr lang="en-US" sz="2000" dirty="0" err="1">
                <a:solidFill>
                  <a:schemeClr val="bg1"/>
                </a:solidFill>
                <a:ea typeface="+mn-lt"/>
                <a:cs typeface="+mn-lt"/>
              </a:rPr>
              <a:t>BookDataService</a:t>
            </a:r>
            <a:r>
              <a:rPr lang="en-US" sz="2000" dirty="0">
                <a:solidFill>
                  <a:schemeClr val="bg1"/>
                </a:solidFill>
                <a:ea typeface="+mn-lt"/>
                <a:cs typeface="+mn-lt"/>
              </a:rPr>
              <a:t>, </a:t>
            </a:r>
            <a:r>
              <a:rPr lang="en-US" sz="2000" dirty="0" err="1">
                <a:solidFill>
                  <a:schemeClr val="bg1"/>
                </a:solidFill>
                <a:ea typeface="+mn-lt"/>
                <a:cs typeface="+mn-lt"/>
              </a:rPr>
              <a:t>BookImportAsyncListener</a:t>
            </a:r>
            <a:r>
              <a:rPr lang="en-US" sz="2000" dirty="0">
                <a:solidFill>
                  <a:schemeClr val="bg1"/>
                </a:solidFill>
                <a:ea typeface="+mn-lt"/>
                <a:cs typeface="+mn-lt"/>
              </a:rPr>
              <a:t>, </a:t>
            </a:r>
            <a:r>
              <a:rPr lang="en-US" sz="2000" dirty="0" err="1">
                <a:solidFill>
                  <a:schemeClr val="bg1"/>
                </a:solidFill>
                <a:ea typeface="+mn-lt"/>
                <a:cs typeface="+mn-lt"/>
              </a:rPr>
              <a:t>BookImportedEvent</a:t>
            </a:r>
            <a:r>
              <a:rPr lang="en-US" sz="2000" dirty="0">
                <a:solidFill>
                  <a:schemeClr val="bg1"/>
                </a:solidFill>
                <a:ea typeface="+mn-lt"/>
                <a:cs typeface="+mn-lt"/>
              </a:rPr>
              <a:t>, </a:t>
            </a:r>
            <a:r>
              <a:rPr lang="en-US" sz="2000" dirty="0" err="1">
                <a:solidFill>
                  <a:schemeClr val="bg1"/>
                </a:solidFill>
                <a:ea typeface="+mn-lt"/>
                <a:cs typeface="+mn-lt"/>
              </a:rPr>
              <a:t>BookResource</a:t>
            </a:r>
            <a:r>
              <a:rPr lang="en-US" sz="2000" dirty="0">
                <a:solidFill>
                  <a:schemeClr val="bg1"/>
                </a:solidFill>
                <a:ea typeface="+mn-lt"/>
                <a:cs typeface="+mn-lt"/>
              </a:rPr>
              <a:t>, </a:t>
            </a:r>
            <a:r>
              <a:rPr lang="en-US" sz="2000" dirty="0" err="1">
                <a:solidFill>
                  <a:schemeClr val="bg1"/>
                </a:solidFill>
                <a:ea typeface="+mn-lt"/>
                <a:cs typeface="+mn-lt"/>
              </a:rPr>
              <a:t>TagDao</a:t>
            </a:r>
            <a:r>
              <a:rPr lang="en-US" sz="2000" dirty="0">
                <a:solidFill>
                  <a:schemeClr val="bg1"/>
                </a:solidFill>
                <a:ea typeface="+mn-lt"/>
                <a:cs typeface="+mn-lt"/>
              </a:rPr>
              <a:t>, TagDto, </a:t>
            </a:r>
            <a:r>
              <a:rPr lang="en-US" sz="2000" dirty="0" err="1">
                <a:solidFill>
                  <a:schemeClr val="bg1"/>
                </a:solidFill>
                <a:ea typeface="+mn-lt"/>
                <a:cs typeface="+mn-lt"/>
              </a:rPr>
              <a:t>TagResource</a:t>
            </a:r>
            <a:r>
              <a:rPr lang="en-US" sz="2000" dirty="0">
                <a:solidFill>
                  <a:schemeClr val="bg1"/>
                </a:solidFill>
                <a:ea typeface="+mn-lt"/>
                <a:cs typeface="+mn-lt"/>
              </a:rPr>
              <a:t>, </a:t>
            </a:r>
            <a:r>
              <a:rPr lang="en-US" sz="2000" dirty="0" err="1">
                <a:solidFill>
                  <a:schemeClr val="bg1"/>
                </a:solidFill>
                <a:ea typeface="+mn-lt"/>
                <a:cs typeface="+mn-lt"/>
              </a:rPr>
              <a:t>UserBook</a:t>
            </a:r>
            <a:r>
              <a:rPr lang="en-US" sz="2000" dirty="0">
                <a:solidFill>
                  <a:schemeClr val="bg1"/>
                </a:solidFill>
                <a:ea typeface="+mn-lt"/>
                <a:cs typeface="+mn-lt"/>
              </a:rPr>
              <a:t>, </a:t>
            </a:r>
            <a:r>
              <a:rPr lang="en-US" sz="2000" dirty="0" err="1">
                <a:solidFill>
                  <a:schemeClr val="bg1"/>
                </a:solidFill>
                <a:ea typeface="+mn-lt"/>
                <a:cs typeface="+mn-lt"/>
              </a:rPr>
              <a:t>UserBookDao</a:t>
            </a:r>
            <a:r>
              <a:rPr lang="en-US" sz="2000" dirty="0">
                <a:solidFill>
                  <a:schemeClr val="bg1"/>
                </a:solidFill>
                <a:ea typeface="+mn-lt"/>
                <a:cs typeface="+mn-lt"/>
              </a:rPr>
              <a:t>, </a:t>
            </a:r>
            <a:r>
              <a:rPr lang="en-US" sz="2000" dirty="0" err="1">
                <a:solidFill>
                  <a:schemeClr val="bg1"/>
                </a:solidFill>
                <a:ea typeface="+mn-lt"/>
                <a:cs typeface="+mn-lt"/>
              </a:rPr>
              <a:t>UserBookDto</a:t>
            </a:r>
            <a:r>
              <a:rPr lang="en-US" sz="2000" dirty="0">
                <a:solidFill>
                  <a:schemeClr val="bg1"/>
                </a:solidFill>
                <a:ea typeface="+mn-lt"/>
                <a:cs typeface="+mn-lt"/>
              </a:rPr>
              <a:t>, </a:t>
            </a:r>
            <a:r>
              <a:rPr lang="en-US" sz="2000" dirty="0" err="1">
                <a:solidFill>
                  <a:schemeClr val="bg1"/>
                </a:solidFill>
                <a:ea typeface="+mn-lt"/>
                <a:cs typeface="+mn-lt"/>
              </a:rPr>
              <a:t>UserBookTag</a:t>
            </a:r>
            <a:r>
              <a:rPr lang="en-US" sz="2000" dirty="0">
                <a:solidFill>
                  <a:schemeClr val="bg1"/>
                </a:solidFill>
                <a:ea typeface="+mn-lt"/>
                <a:cs typeface="+mn-lt"/>
              </a:rPr>
              <a:t>, </a:t>
            </a:r>
            <a:r>
              <a:rPr lang="en-US" sz="2000" dirty="0" err="1">
                <a:solidFill>
                  <a:schemeClr val="bg1"/>
                </a:solidFill>
                <a:ea typeface="+mn-lt"/>
                <a:cs typeface="+mn-lt"/>
              </a:rPr>
              <a:t>AnonymousPrincipal</a:t>
            </a:r>
            <a:endParaRPr lang="en-US" sz="2000" dirty="0" err="1">
              <a:solidFill>
                <a:schemeClr val="bg1"/>
              </a:solidFill>
              <a:cs typeface="Arial"/>
            </a:endParaRPr>
          </a:p>
        </p:txBody>
      </p:sp>
      <p:sp>
        <p:nvSpPr>
          <p:cNvPr id="3" name="Content Placeholder 6">
            <a:extLst>
              <a:ext uri="{FF2B5EF4-FFF2-40B4-BE49-F238E27FC236}">
                <a16:creationId xmlns:a16="http://schemas.microsoft.com/office/drawing/2014/main" id="{B00984F0-50BA-A6F9-52C0-837F92FD5ED3}"/>
              </a:ext>
            </a:extLst>
          </p:cNvPr>
          <p:cNvSpPr txBox="1">
            <a:spLocks/>
          </p:cNvSpPr>
          <p:nvPr/>
        </p:nvSpPr>
        <p:spPr>
          <a:xfrm>
            <a:off x="352169" y="2863594"/>
            <a:ext cx="11586519" cy="1385717"/>
          </a:xfrm>
          <a:prstGeom prst="rect">
            <a:avLst/>
          </a:prstGeom>
          <a:solidFill>
            <a:srgbClr val="002060"/>
          </a:solidFill>
        </p:spPr>
        <p:txBody>
          <a:bodyPr vert="horz" lIns="91440" tIns="45720" rIns="91440" bIns="45720" rtlCol="0" anchor="t">
            <a:normAutofit fontScale="92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bg1"/>
                </a:solidFill>
                <a:ea typeface="+mn-lt"/>
                <a:cs typeface="+mn-lt"/>
              </a:rPr>
              <a:t>Identified Classes In Bookshelf Management Subsystem</a:t>
            </a:r>
            <a:endParaRPr lang="en-US" dirty="0">
              <a:solidFill>
                <a:schemeClr val="bg1"/>
              </a:solidFill>
              <a:ea typeface="+mn-lt"/>
              <a:cs typeface="+mn-lt"/>
            </a:endParaRPr>
          </a:p>
          <a:p>
            <a:r>
              <a:rPr lang="en-US" sz="2000" dirty="0" err="1">
                <a:solidFill>
                  <a:schemeClr val="bg1"/>
                </a:solidFill>
                <a:ea typeface="+mn-lt"/>
                <a:cs typeface="+mn-lt"/>
              </a:rPr>
              <a:t>AppContext</a:t>
            </a:r>
            <a:r>
              <a:rPr lang="en-US" sz="2000" dirty="0">
                <a:solidFill>
                  <a:schemeClr val="bg1"/>
                </a:solidFill>
                <a:ea typeface="+mn-lt"/>
                <a:cs typeface="+mn-lt"/>
              </a:rPr>
              <a:t>, </a:t>
            </a:r>
            <a:r>
              <a:rPr lang="en-US" sz="2000" dirty="0" err="1">
                <a:solidFill>
                  <a:schemeClr val="bg1"/>
                </a:solidFill>
                <a:ea typeface="+mn-lt"/>
                <a:cs typeface="+mn-lt"/>
              </a:rPr>
              <a:t>AppResource</a:t>
            </a:r>
            <a:r>
              <a:rPr lang="en-US" sz="2000" dirty="0">
                <a:solidFill>
                  <a:schemeClr val="bg1"/>
                </a:solidFill>
                <a:ea typeface="+mn-lt"/>
                <a:cs typeface="+mn-lt"/>
              </a:rPr>
              <a:t>, BaseResource, Book, </a:t>
            </a:r>
            <a:r>
              <a:rPr lang="en-US" sz="2000" dirty="0" err="1">
                <a:solidFill>
                  <a:schemeClr val="bg1"/>
                </a:solidFill>
                <a:ea typeface="+mn-lt"/>
                <a:cs typeface="+mn-lt"/>
              </a:rPr>
              <a:t>BookDao</a:t>
            </a:r>
            <a:r>
              <a:rPr lang="en-US" sz="2000" dirty="0">
                <a:solidFill>
                  <a:schemeClr val="bg1"/>
                </a:solidFill>
                <a:ea typeface="+mn-lt"/>
                <a:cs typeface="+mn-lt"/>
              </a:rPr>
              <a:t>, </a:t>
            </a:r>
            <a:r>
              <a:rPr lang="en-US" sz="2000" dirty="0" err="1">
                <a:solidFill>
                  <a:schemeClr val="bg1"/>
                </a:solidFill>
                <a:ea typeface="+mn-lt"/>
                <a:cs typeface="+mn-lt"/>
              </a:rPr>
              <a:t>BookDataService</a:t>
            </a:r>
            <a:r>
              <a:rPr lang="en-US" sz="2000" dirty="0">
                <a:solidFill>
                  <a:schemeClr val="bg1"/>
                </a:solidFill>
                <a:ea typeface="+mn-lt"/>
                <a:cs typeface="+mn-lt"/>
              </a:rPr>
              <a:t>, </a:t>
            </a:r>
            <a:r>
              <a:rPr lang="en-US" sz="2000" dirty="0" err="1">
                <a:solidFill>
                  <a:schemeClr val="bg1"/>
                </a:solidFill>
                <a:ea typeface="+mn-lt"/>
                <a:cs typeface="+mn-lt"/>
              </a:rPr>
              <a:t>BookImportAsyncListener</a:t>
            </a:r>
            <a:r>
              <a:rPr lang="en-US" sz="2000" dirty="0">
                <a:solidFill>
                  <a:schemeClr val="bg1"/>
                </a:solidFill>
                <a:ea typeface="+mn-lt"/>
                <a:cs typeface="+mn-lt"/>
              </a:rPr>
              <a:t>, </a:t>
            </a:r>
            <a:r>
              <a:rPr lang="en-US" sz="2000" dirty="0" err="1">
                <a:solidFill>
                  <a:schemeClr val="bg1"/>
                </a:solidFill>
                <a:ea typeface="+mn-lt"/>
                <a:cs typeface="+mn-lt"/>
              </a:rPr>
              <a:t>BookImportedEvent</a:t>
            </a:r>
            <a:r>
              <a:rPr lang="en-US" sz="2000" dirty="0">
                <a:solidFill>
                  <a:schemeClr val="bg1"/>
                </a:solidFill>
                <a:ea typeface="+mn-lt"/>
                <a:cs typeface="+mn-lt"/>
              </a:rPr>
              <a:t>, </a:t>
            </a:r>
            <a:r>
              <a:rPr lang="en-US" sz="2000" dirty="0" err="1">
                <a:solidFill>
                  <a:schemeClr val="bg1"/>
                </a:solidFill>
                <a:ea typeface="+mn-lt"/>
                <a:cs typeface="+mn-lt"/>
              </a:rPr>
              <a:t>BookResource</a:t>
            </a:r>
            <a:r>
              <a:rPr lang="en-US" sz="2000" dirty="0">
                <a:solidFill>
                  <a:schemeClr val="bg1"/>
                </a:solidFill>
                <a:ea typeface="+mn-lt"/>
                <a:cs typeface="+mn-lt"/>
              </a:rPr>
              <a:t>, </a:t>
            </a:r>
            <a:r>
              <a:rPr lang="en-US" sz="2000" dirty="0" err="1">
                <a:solidFill>
                  <a:schemeClr val="bg1"/>
                </a:solidFill>
                <a:ea typeface="+mn-lt"/>
                <a:cs typeface="+mn-lt"/>
              </a:rPr>
              <a:t>SortCriteria</a:t>
            </a:r>
            <a:r>
              <a:rPr lang="en-US" sz="2000" dirty="0">
                <a:solidFill>
                  <a:schemeClr val="bg1"/>
                </a:solidFill>
                <a:ea typeface="+mn-lt"/>
                <a:cs typeface="+mn-lt"/>
              </a:rPr>
              <a:t>, </a:t>
            </a:r>
            <a:r>
              <a:rPr lang="en-US" sz="2000" dirty="0" err="1">
                <a:solidFill>
                  <a:schemeClr val="bg1"/>
                </a:solidFill>
                <a:ea typeface="+mn-lt"/>
                <a:cs typeface="+mn-lt"/>
              </a:rPr>
              <a:t>UserBookDao</a:t>
            </a:r>
            <a:r>
              <a:rPr lang="en-US" sz="2000" dirty="0">
                <a:solidFill>
                  <a:schemeClr val="bg1"/>
                </a:solidFill>
                <a:ea typeface="+mn-lt"/>
                <a:cs typeface="+mn-lt"/>
              </a:rPr>
              <a:t>, </a:t>
            </a:r>
            <a:r>
              <a:rPr lang="en-US" sz="2000" dirty="0" err="1">
                <a:solidFill>
                  <a:schemeClr val="bg1"/>
                </a:solidFill>
                <a:ea typeface="+mn-lt"/>
                <a:cs typeface="+mn-lt"/>
              </a:rPr>
              <a:t>UserBookCriteria</a:t>
            </a:r>
            <a:r>
              <a:rPr lang="en-US" sz="2000" dirty="0">
                <a:solidFill>
                  <a:schemeClr val="bg1"/>
                </a:solidFill>
                <a:ea typeface="+mn-lt"/>
                <a:cs typeface="+mn-lt"/>
              </a:rPr>
              <a:t>.</a:t>
            </a:r>
          </a:p>
        </p:txBody>
      </p:sp>
      <p:sp>
        <p:nvSpPr>
          <p:cNvPr id="8" name="Content Placeholder 6">
            <a:extLst>
              <a:ext uri="{FF2B5EF4-FFF2-40B4-BE49-F238E27FC236}">
                <a16:creationId xmlns:a16="http://schemas.microsoft.com/office/drawing/2014/main" id="{B5AFB0D6-E924-FFA4-3E20-DC522BA3D392}"/>
              </a:ext>
            </a:extLst>
          </p:cNvPr>
          <p:cNvSpPr txBox="1">
            <a:spLocks/>
          </p:cNvSpPr>
          <p:nvPr/>
        </p:nvSpPr>
        <p:spPr>
          <a:xfrm>
            <a:off x="352169" y="4511162"/>
            <a:ext cx="11586519" cy="1931473"/>
          </a:xfrm>
          <a:prstGeom prst="rect">
            <a:avLst/>
          </a:prstGeom>
          <a:solidFill>
            <a:srgbClr val="002060"/>
          </a:solidFill>
        </p:spPr>
        <p:txBody>
          <a:bodyPr vert="horz" lIns="91440" tIns="45720" rIns="91440" bIns="45720" rtlCol="0" anchor="t">
            <a:normAutofit lnSpcReduction="1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solidFill>
                  <a:schemeClr val="bg1"/>
                </a:solidFill>
                <a:ea typeface="+mn-lt"/>
                <a:cs typeface="+mn-lt"/>
              </a:rPr>
              <a:t>Identified Classes In User Management Subsystem</a:t>
            </a:r>
            <a:endParaRPr lang="en-US">
              <a:solidFill>
                <a:schemeClr val="bg1"/>
              </a:solidFill>
              <a:ea typeface="+mn-lt"/>
              <a:cs typeface="+mn-lt"/>
            </a:endParaRPr>
          </a:p>
          <a:p>
            <a:r>
              <a:rPr lang="en-US" sz="2000" err="1">
                <a:solidFill>
                  <a:schemeClr val="bg1"/>
                </a:solidFill>
                <a:ea typeface="+mn-lt"/>
                <a:cs typeface="+mn-lt"/>
              </a:rPr>
              <a:t>AppContext</a:t>
            </a:r>
            <a:r>
              <a:rPr lang="en-US" sz="2000">
                <a:solidFill>
                  <a:schemeClr val="bg1"/>
                </a:solidFill>
                <a:ea typeface="+mn-lt"/>
                <a:cs typeface="+mn-lt"/>
              </a:rPr>
              <a:t>, </a:t>
            </a:r>
            <a:r>
              <a:rPr lang="en-US" sz="2000" err="1">
                <a:solidFill>
                  <a:schemeClr val="bg1"/>
                </a:solidFill>
                <a:ea typeface="+mn-lt"/>
                <a:cs typeface="+mn-lt"/>
              </a:rPr>
              <a:t>AppResource</a:t>
            </a:r>
            <a:r>
              <a:rPr lang="en-US" sz="2000">
                <a:solidFill>
                  <a:schemeClr val="bg1"/>
                </a:solidFill>
                <a:ea typeface="+mn-lt"/>
                <a:cs typeface="+mn-lt"/>
              </a:rPr>
              <a:t>, BaseResource, </a:t>
            </a:r>
            <a:r>
              <a:rPr lang="en-US" sz="2000" err="1">
                <a:solidFill>
                  <a:schemeClr val="bg1"/>
                </a:solidFill>
                <a:ea typeface="+mn-lt"/>
                <a:cs typeface="+mn-lt"/>
              </a:rPr>
              <a:t>ConnectResource</a:t>
            </a:r>
            <a:r>
              <a:rPr lang="en-US" sz="2000">
                <a:solidFill>
                  <a:schemeClr val="bg1"/>
                </a:solidFill>
                <a:ea typeface="+mn-lt"/>
                <a:cs typeface="+mn-lt"/>
              </a:rPr>
              <a:t>, </a:t>
            </a:r>
            <a:r>
              <a:rPr lang="en-US" sz="2000" err="1">
                <a:solidFill>
                  <a:schemeClr val="bg1"/>
                </a:solidFill>
                <a:ea typeface="+mn-lt"/>
                <a:cs typeface="+mn-lt"/>
              </a:rPr>
              <a:t>FacebookService</a:t>
            </a:r>
            <a:r>
              <a:rPr lang="en-US" sz="2000">
                <a:solidFill>
                  <a:schemeClr val="bg1"/>
                </a:solidFill>
                <a:ea typeface="+mn-lt"/>
                <a:cs typeface="+mn-lt"/>
              </a:rPr>
              <a:t>, </a:t>
            </a:r>
            <a:r>
              <a:rPr lang="en-US" sz="2000" err="1">
                <a:solidFill>
                  <a:schemeClr val="bg1"/>
                </a:solidFill>
                <a:ea typeface="+mn-lt"/>
                <a:cs typeface="+mn-lt"/>
              </a:rPr>
              <a:t>QueryParam</a:t>
            </a:r>
            <a:r>
              <a:rPr lang="en-US" sz="2000">
                <a:solidFill>
                  <a:schemeClr val="bg1"/>
                </a:solidFill>
                <a:ea typeface="+mn-lt"/>
                <a:cs typeface="+mn-lt"/>
              </a:rPr>
              <a:t>, </a:t>
            </a:r>
            <a:r>
              <a:rPr lang="en-US" sz="2000" err="1">
                <a:solidFill>
                  <a:schemeClr val="bg1"/>
                </a:solidFill>
                <a:ea typeface="+mn-lt"/>
                <a:cs typeface="+mn-lt"/>
              </a:rPr>
              <a:t>AuthenticationToken</a:t>
            </a:r>
            <a:r>
              <a:rPr lang="en-US" sz="2000">
                <a:solidFill>
                  <a:schemeClr val="bg1"/>
                </a:solidFill>
                <a:ea typeface="+mn-lt"/>
                <a:cs typeface="+mn-lt"/>
              </a:rPr>
              <a:t> and </a:t>
            </a:r>
            <a:r>
              <a:rPr lang="en-US" sz="2000" err="1">
                <a:solidFill>
                  <a:schemeClr val="bg1"/>
                </a:solidFill>
                <a:ea typeface="+mn-lt"/>
                <a:cs typeface="+mn-lt"/>
              </a:rPr>
              <a:t>AuthenticationTokenDao</a:t>
            </a:r>
            <a:r>
              <a:rPr lang="en-US" sz="2000">
                <a:solidFill>
                  <a:schemeClr val="bg1"/>
                </a:solidFill>
                <a:ea typeface="+mn-lt"/>
                <a:cs typeface="+mn-lt"/>
              </a:rPr>
              <a:t>, User, </a:t>
            </a:r>
            <a:r>
              <a:rPr lang="en-US" sz="2000" err="1">
                <a:solidFill>
                  <a:schemeClr val="bg1"/>
                </a:solidFill>
                <a:ea typeface="+mn-lt"/>
                <a:cs typeface="+mn-lt"/>
              </a:rPr>
              <a:t>UserResource</a:t>
            </a:r>
            <a:r>
              <a:rPr lang="en-US" sz="2000">
                <a:solidFill>
                  <a:schemeClr val="bg1"/>
                </a:solidFill>
                <a:ea typeface="+mn-lt"/>
                <a:cs typeface="+mn-lt"/>
              </a:rPr>
              <a:t>, </a:t>
            </a:r>
            <a:r>
              <a:rPr lang="en-US" sz="2000" err="1">
                <a:solidFill>
                  <a:schemeClr val="bg1"/>
                </a:solidFill>
                <a:ea typeface="+mn-lt"/>
                <a:cs typeface="+mn-lt"/>
              </a:rPr>
              <a:t>UserApp</a:t>
            </a:r>
            <a:r>
              <a:rPr lang="en-US" sz="2000">
                <a:solidFill>
                  <a:schemeClr val="bg1"/>
                </a:solidFill>
                <a:ea typeface="+mn-lt"/>
                <a:cs typeface="+mn-lt"/>
              </a:rPr>
              <a:t>, </a:t>
            </a:r>
            <a:r>
              <a:rPr lang="en-US" sz="2000" err="1">
                <a:solidFill>
                  <a:schemeClr val="bg1"/>
                </a:solidFill>
                <a:ea typeface="+mn-lt"/>
                <a:cs typeface="+mn-lt"/>
              </a:rPr>
              <a:t>UserAppCreatedEvent</a:t>
            </a:r>
            <a:r>
              <a:rPr lang="en-US" sz="2000">
                <a:solidFill>
                  <a:schemeClr val="bg1"/>
                </a:solidFill>
                <a:ea typeface="+mn-lt"/>
                <a:cs typeface="+mn-lt"/>
              </a:rPr>
              <a:t>, </a:t>
            </a:r>
            <a:r>
              <a:rPr lang="en-US" sz="2000" err="1">
                <a:solidFill>
                  <a:schemeClr val="bg1"/>
                </a:solidFill>
                <a:ea typeface="+mn-lt"/>
                <a:cs typeface="+mn-lt"/>
              </a:rPr>
              <a:t>UserAppCreatedAsyncListener</a:t>
            </a:r>
            <a:r>
              <a:rPr lang="en-US" sz="2000">
                <a:solidFill>
                  <a:schemeClr val="bg1"/>
                </a:solidFill>
                <a:ea typeface="+mn-lt"/>
                <a:cs typeface="+mn-lt"/>
              </a:rPr>
              <a:t>, </a:t>
            </a:r>
            <a:r>
              <a:rPr lang="en-US" sz="2000" err="1">
                <a:solidFill>
                  <a:schemeClr val="bg1"/>
                </a:solidFill>
                <a:ea typeface="+mn-lt"/>
                <a:cs typeface="+mn-lt"/>
              </a:rPr>
              <a:t>UserContact</a:t>
            </a:r>
            <a:r>
              <a:rPr lang="en-US" sz="2000">
                <a:solidFill>
                  <a:schemeClr val="bg1"/>
                </a:solidFill>
                <a:ea typeface="+mn-lt"/>
                <a:cs typeface="+mn-lt"/>
              </a:rPr>
              <a:t>, </a:t>
            </a:r>
            <a:r>
              <a:rPr lang="en-US" sz="2000" err="1">
                <a:solidFill>
                  <a:schemeClr val="bg1"/>
                </a:solidFill>
                <a:ea typeface="+mn-lt"/>
                <a:cs typeface="+mn-lt"/>
              </a:rPr>
              <a:t>UserDao</a:t>
            </a:r>
            <a:r>
              <a:rPr lang="en-US" sz="2000">
                <a:solidFill>
                  <a:schemeClr val="bg1"/>
                </a:solidFill>
                <a:ea typeface="+mn-lt"/>
                <a:cs typeface="+mn-lt"/>
              </a:rPr>
              <a:t>, </a:t>
            </a:r>
            <a:r>
              <a:rPr lang="en-US" sz="2000" err="1">
                <a:solidFill>
                  <a:schemeClr val="bg1"/>
                </a:solidFill>
                <a:ea typeface="+mn-lt"/>
                <a:cs typeface="+mn-lt"/>
              </a:rPr>
              <a:t>UserDto</a:t>
            </a:r>
            <a:r>
              <a:rPr lang="en-US" sz="2000">
                <a:solidFill>
                  <a:schemeClr val="bg1"/>
                </a:solidFill>
                <a:ea typeface="+mn-lt"/>
                <a:cs typeface="+mn-lt"/>
              </a:rPr>
              <a:t> , </a:t>
            </a:r>
            <a:r>
              <a:rPr lang="en-US" sz="2000" err="1">
                <a:solidFill>
                  <a:schemeClr val="bg1"/>
                </a:solidFill>
                <a:ea typeface="+mn-lt"/>
                <a:cs typeface="+mn-lt"/>
              </a:rPr>
              <a:t>UserAppDao</a:t>
            </a:r>
            <a:r>
              <a:rPr lang="en-US" sz="2000">
                <a:solidFill>
                  <a:schemeClr val="bg1"/>
                </a:solidFill>
                <a:ea typeface="+mn-lt"/>
                <a:cs typeface="+mn-lt"/>
              </a:rPr>
              <a:t>, </a:t>
            </a:r>
            <a:r>
              <a:rPr lang="en-US" sz="2000" err="1">
                <a:solidFill>
                  <a:schemeClr val="bg1"/>
                </a:solidFill>
                <a:ea typeface="+mn-lt"/>
                <a:cs typeface="+mn-lt"/>
              </a:rPr>
              <a:t>UserAppDto</a:t>
            </a:r>
            <a:r>
              <a:rPr lang="en-US" sz="2000">
                <a:solidFill>
                  <a:schemeClr val="bg1"/>
                </a:solidFill>
                <a:ea typeface="+mn-lt"/>
                <a:cs typeface="+mn-lt"/>
              </a:rPr>
              <a:t> ,</a:t>
            </a:r>
            <a:r>
              <a:rPr lang="en-US" sz="2000" err="1">
                <a:solidFill>
                  <a:schemeClr val="bg1"/>
                </a:solidFill>
                <a:ea typeface="+mn-lt"/>
                <a:cs typeface="+mn-lt"/>
              </a:rPr>
              <a:t>UserContactDao</a:t>
            </a:r>
            <a:r>
              <a:rPr lang="en-US" sz="2000">
                <a:solidFill>
                  <a:schemeClr val="bg1"/>
                </a:solidFill>
                <a:ea typeface="+mn-lt"/>
                <a:cs typeface="+mn-lt"/>
              </a:rPr>
              <a:t>, </a:t>
            </a:r>
            <a:r>
              <a:rPr lang="en-US" sz="2000" err="1">
                <a:solidFill>
                  <a:schemeClr val="bg1"/>
                </a:solidFill>
                <a:ea typeface="+mn-lt"/>
                <a:cs typeface="+mn-lt"/>
              </a:rPr>
              <a:t>UserContactDto</a:t>
            </a:r>
            <a:r>
              <a:rPr lang="en-US" sz="2000">
                <a:solidFill>
                  <a:schemeClr val="bg1"/>
                </a:solidFill>
                <a:ea typeface="+mn-lt"/>
                <a:cs typeface="+mn-lt"/>
              </a:rPr>
              <a:t>, </a:t>
            </a:r>
            <a:r>
              <a:rPr lang="en-US" sz="2000" err="1">
                <a:solidFill>
                  <a:schemeClr val="bg1"/>
                </a:solidFill>
                <a:ea typeface="+mn-lt"/>
                <a:cs typeface="+mn-lt"/>
              </a:rPr>
              <a:t>UserContactCriteria</a:t>
            </a:r>
            <a:r>
              <a:rPr lang="en-US" sz="2000">
                <a:solidFill>
                  <a:schemeClr val="bg1"/>
                </a:solidFill>
                <a:ea typeface="+mn-lt"/>
                <a:cs typeface="+mn-lt"/>
              </a:rPr>
              <a:t> </a:t>
            </a:r>
          </a:p>
        </p:txBody>
      </p:sp>
    </p:spTree>
    <p:extLst>
      <p:ext uri="{BB962C8B-B14F-4D97-AF65-F5344CB8AC3E}">
        <p14:creationId xmlns:p14="http://schemas.microsoft.com/office/powerpoint/2010/main" val="2898705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5302" y="4094"/>
            <a:ext cx="12199525" cy="676833"/>
          </a:xfrm>
        </p:spPr>
        <p:txBody>
          <a:bodyPr anchor="ctr">
            <a:noAutofit/>
          </a:bodyPr>
          <a:lstStyle/>
          <a:p>
            <a:pPr algn="ctr"/>
            <a:r>
              <a:rPr lang="en-US" sz="4000" b="1">
                <a:solidFill>
                  <a:srgbClr val="002060"/>
                </a:solidFill>
                <a:latin typeface="Sagona Book"/>
                <a:ea typeface="+mj-lt"/>
                <a:cs typeface="Arial"/>
              </a:rPr>
              <a:t>UML Diagrams for Each Subsystem</a:t>
            </a:r>
            <a:endParaRPr lang="en-US"/>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sp>
        <p:nvSpPr>
          <p:cNvPr id="8" name="TextBox 7">
            <a:extLst>
              <a:ext uri="{FF2B5EF4-FFF2-40B4-BE49-F238E27FC236}">
                <a16:creationId xmlns:a16="http://schemas.microsoft.com/office/drawing/2014/main" id="{AE80EABE-725C-823C-4EEC-ACE941653406}"/>
              </a:ext>
            </a:extLst>
          </p:cNvPr>
          <p:cNvSpPr txBox="1"/>
          <p:nvPr/>
        </p:nvSpPr>
        <p:spPr>
          <a:xfrm>
            <a:off x="268660" y="651548"/>
            <a:ext cx="11488661" cy="5909310"/>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Book Addition Display Subsystem</a:t>
            </a:r>
            <a:endParaRPr lang="en-US"/>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p:txBody>
      </p:sp>
      <p:pic>
        <p:nvPicPr>
          <p:cNvPr id="10" name="Graphic 9">
            <a:extLst>
              <a:ext uri="{FF2B5EF4-FFF2-40B4-BE49-F238E27FC236}">
                <a16:creationId xmlns:a16="http://schemas.microsoft.com/office/drawing/2014/main" id="{60B50066-281E-735F-F8C9-EB0A34DB94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409" y="996067"/>
            <a:ext cx="11399572" cy="5543523"/>
          </a:xfrm>
          <a:prstGeom prst="rect">
            <a:avLst/>
          </a:prstGeom>
        </p:spPr>
      </p:pic>
    </p:spTree>
    <p:extLst>
      <p:ext uri="{BB962C8B-B14F-4D97-AF65-F5344CB8AC3E}">
        <p14:creationId xmlns:p14="http://schemas.microsoft.com/office/powerpoint/2010/main" val="1663798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5302" y="4094"/>
            <a:ext cx="12199525" cy="676833"/>
          </a:xfrm>
        </p:spPr>
        <p:txBody>
          <a:bodyPr anchor="ctr">
            <a:noAutofit/>
          </a:bodyPr>
          <a:lstStyle/>
          <a:p>
            <a:pPr algn="ctr"/>
            <a:r>
              <a:rPr lang="en-US" sz="4000" b="1">
                <a:solidFill>
                  <a:srgbClr val="002060"/>
                </a:solidFill>
                <a:latin typeface="Sagona Book"/>
                <a:ea typeface="+mj-lt"/>
                <a:cs typeface="Arial"/>
              </a:rPr>
              <a:t>UML Diagrams for Each Subsystem ...</a:t>
            </a:r>
            <a:endParaRPr lang="en-US"/>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sp>
        <p:nvSpPr>
          <p:cNvPr id="12" name="TextBox 11">
            <a:extLst>
              <a:ext uri="{FF2B5EF4-FFF2-40B4-BE49-F238E27FC236}">
                <a16:creationId xmlns:a16="http://schemas.microsoft.com/office/drawing/2014/main" id="{412FC69B-2E31-76E9-F96D-E13ECE6B31C1}"/>
              </a:ext>
            </a:extLst>
          </p:cNvPr>
          <p:cNvSpPr txBox="1"/>
          <p:nvPr/>
        </p:nvSpPr>
        <p:spPr>
          <a:xfrm>
            <a:off x="154322" y="631380"/>
            <a:ext cx="11937412" cy="5632311"/>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Bookshelf Management Subsystem</a:t>
            </a:r>
            <a:endParaRPr lang="en-US"/>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p:txBody>
      </p:sp>
      <p:pic>
        <p:nvPicPr>
          <p:cNvPr id="13" name="Graphic 12">
            <a:extLst>
              <a:ext uri="{FF2B5EF4-FFF2-40B4-BE49-F238E27FC236}">
                <a16:creationId xmlns:a16="http://schemas.microsoft.com/office/drawing/2014/main" id="{5F7E732F-DF9B-887F-7823-D888110767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72120" y="988330"/>
            <a:ext cx="8728627" cy="5241021"/>
          </a:xfrm>
          <a:prstGeom prst="rect">
            <a:avLst/>
          </a:prstGeom>
        </p:spPr>
      </p:pic>
    </p:spTree>
    <p:extLst>
      <p:ext uri="{BB962C8B-B14F-4D97-AF65-F5344CB8AC3E}">
        <p14:creationId xmlns:p14="http://schemas.microsoft.com/office/powerpoint/2010/main" val="4161673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5302" y="4094"/>
            <a:ext cx="12199525" cy="676833"/>
          </a:xfrm>
        </p:spPr>
        <p:txBody>
          <a:bodyPr anchor="ctr">
            <a:noAutofit/>
          </a:bodyPr>
          <a:lstStyle/>
          <a:p>
            <a:pPr algn="ctr"/>
            <a:r>
              <a:rPr lang="en-US" sz="4000" b="1">
                <a:solidFill>
                  <a:srgbClr val="002060"/>
                </a:solidFill>
                <a:latin typeface="Sagona Book"/>
                <a:ea typeface="+mj-lt"/>
                <a:cs typeface="Arial"/>
              </a:rPr>
              <a:t>UML Diagrams for Each Subsystem...</a:t>
            </a:r>
            <a:endParaRPr lang="en-US"/>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sp>
        <p:nvSpPr>
          <p:cNvPr id="14" name="TextBox 13">
            <a:extLst>
              <a:ext uri="{FF2B5EF4-FFF2-40B4-BE49-F238E27FC236}">
                <a16:creationId xmlns:a16="http://schemas.microsoft.com/office/drawing/2014/main" id="{027E3511-E145-E53A-95F4-23B81AC02FF8}"/>
              </a:ext>
            </a:extLst>
          </p:cNvPr>
          <p:cNvSpPr txBox="1"/>
          <p:nvPr/>
        </p:nvSpPr>
        <p:spPr>
          <a:xfrm>
            <a:off x="152148" y="678661"/>
            <a:ext cx="11975553" cy="5909310"/>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User Management Subsystem</a:t>
            </a:r>
            <a:endParaRPr lang="en-US"/>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p:txBody>
      </p:sp>
      <p:pic>
        <p:nvPicPr>
          <p:cNvPr id="15" name="Graphic 14">
            <a:extLst>
              <a:ext uri="{FF2B5EF4-FFF2-40B4-BE49-F238E27FC236}">
                <a16:creationId xmlns:a16="http://schemas.microsoft.com/office/drawing/2014/main" id="{B1DD3989-96BE-164B-BC5A-3F832AC9C4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767" y="804826"/>
            <a:ext cx="10624198" cy="5735073"/>
          </a:xfrm>
          <a:prstGeom prst="rect">
            <a:avLst/>
          </a:prstGeom>
        </p:spPr>
      </p:pic>
    </p:spTree>
    <p:extLst>
      <p:ext uri="{BB962C8B-B14F-4D97-AF65-F5344CB8AC3E}">
        <p14:creationId xmlns:p14="http://schemas.microsoft.com/office/powerpoint/2010/main" val="1933711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5302" y="4094"/>
            <a:ext cx="12189227" cy="676833"/>
          </a:xfrm>
        </p:spPr>
        <p:txBody>
          <a:bodyPr anchor="ctr">
            <a:noAutofit/>
          </a:bodyPr>
          <a:lstStyle/>
          <a:p>
            <a:pPr algn="ctr"/>
            <a:r>
              <a:rPr lang="en-US" sz="4000" b="1" dirty="0">
                <a:solidFill>
                  <a:srgbClr val="002060"/>
                </a:solidFill>
                <a:latin typeface="Sagona Book"/>
                <a:ea typeface="+mj-lt"/>
                <a:cs typeface="Arial"/>
              </a:rPr>
              <a:t>Detect Design Smells help of SonarQube</a:t>
            </a:r>
            <a:endParaRPr lang="en-US" dirty="0"/>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sp>
        <p:nvSpPr>
          <p:cNvPr id="5" name="Content Placeholder 6">
            <a:extLst>
              <a:ext uri="{FF2B5EF4-FFF2-40B4-BE49-F238E27FC236}">
                <a16:creationId xmlns:a16="http://schemas.microsoft.com/office/drawing/2014/main" id="{6369EAEA-3294-C523-0C3C-1839851FC590}"/>
              </a:ext>
            </a:extLst>
          </p:cNvPr>
          <p:cNvSpPr txBox="1">
            <a:spLocks/>
          </p:cNvSpPr>
          <p:nvPr/>
        </p:nvSpPr>
        <p:spPr>
          <a:xfrm>
            <a:off x="197709" y="680567"/>
            <a:ext cx="10659762" cy="6040090"/>
          </a:xfrm>
          <a:prstGeom prst="rect">
            <a:avLst/>
          </a:prstGeom>
          <a:solidFill>
            <a:srgbClr val="002060"/>
          </a:solidFill>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sz="1400" b="1" dirty="0">
                <a:solidFill>
                  <a:schemeClr val="bg1"/>
                </a:solidFill>
                <a:ea typeface="+mn-lt"/>
                <a:cs typeface="+mn-lt"/>
              </a:rPr>
              <a:t>Where is the design smell?</a:t>
            </a:r>
            <a:endParaRPr lang="en-US" dirty="0">
              <a:solidFill>
                <a:schemeClr val="bg1"/>
              </a:solidFill>
              <a:cs typeface="Arial"/>
            </a:endParaRPr>
          </a:p>
          <a:p>
            <a:pPr>
              <a:lnSpc>
                <a:spcPct val="90000"/>
              </a:lnSpc>
            </a:pPr>
            <a:r>
              <a:rPr lang="en-US" sz="1200" b="1" dirty="0">
                <a:solidFill>
                  <a:schemeClr val="bg1"/>
                </a:solidFill>
                <a:ea typeface="+mn-lt"/>
                <a:cs typeface="+mn-lt"/>
              </a:rPr>
              <a:t>books-web/</a:t>
            </a:r>
            <a:r>
              <a:rPr lang="en-US" sz="1200" b="1" dirty="0" err="1">
                <a:solidFill>
                  <a:schemeClr val="bg1"/>
                </a:solidFill>
                <a:ea typeface="+mn-lt"/>
                <a:cs typeface="+mn-lt"/>
              </a:rPr>
              <a:t>src</a:t>
            </a:r>
            <a:r>
              <a:rPr lang="en-US" sz="1200" b="1" dirty="0">
                <a:solidFill>
                  <a:schemeClr val="bg1"/>
                </a:solidFill>
                <a:ea typeface="+mn-lt"/>
                <a:cs typeface="+mn-lt"/>
              </a:rPr>
              <a:t>/main/java/com/</a:t>
            </a:r>
            <a:r>
              <a:rPr lang="en-US" sz="1200" b="1" dirty="0" err="1">
                <a:solidFill>
                  <a:schemeClr val="bg1"/>
                </a:solidFill>
                <a:ea typeface="+mn-lt"/>
                <a:cs typeface="+mn-lt"/>
              </a:rPr>
              <a:t>sismics</a:t>
            </a:r>
            <a:r>
              <a:rPr lang="en-US" sz="1200" b="1" dirty="0">
                <a:solidFill>
                  <a:schemeClr val="bg1"/>
                </a:solidFill>
                <a:ea typeface="+mn-lt"/>
                <a:cs typeface="+mn-lt"/>
              </a:rPr>
              <a:t>/books/rest/resource/</a:t>
            </a:r>
            <a:r>
              <a:rPr lang="en-US" sz="1200" b="1" dirty="0">
                <a:solidFill>
                  <a:srgbClr val="D63384"/>
                </a:solidFill>
                <a:ea typeface="+mn-lt"/>
                <a:cs typeface="+mn-lt"/>
              </a:rPr>
              <a:t>BookResource.java</a:t>
            </a:r>
          </a:p>
          <a:p>
            <a:pPr lvl="1">
              <a:buFont typeface="Courier New" panose="020B0504020202020204" pitchFamily="34" charset="0"/>
              <a:buChar char="o"/>
            </a:pPr>
            <a:r>
              <a:rPr lang="en-US" sz="1000" b="1" dirty="0">
                <a:solidFill>
                  <a:schemeClr val="bg1"/>
                </a:solidFill>
                <a:ea typeface="+mn-lt"/>
                <a:cs typeface="+mn-lt"/>
              </a:rPr>
              <a:t>Large Class, Long Method, Lack of Dependency Injection</a:t>
            </a:r>
            <a:endParaRPr lang="en-US" sz="1000" b="1" dirty="0">
              <a:solidFill>
                <a:schemeClr val="bg1"/>
              </a:solidFill>
              <a:cs typeface="Arial"/>
            </a:endParaRPr>
          </a:p>
          <a:p>
            <a:pPr lvl="1">
              <a:buFont typeface="Courier New" panose="020B0504020202020204" pitchFamily="34" charset="0"/>
              <a:buChar char="o"/>
            </a:pPr>
            <a:r>
              <a:rPr lang="en-US" sz="1000" dirty="0">
                <a:solidFill>
                  <a:schemeClr val="bg1"/>
                </a:solidFill>
                <a:ea typeface="+mn-lt"/>
                <a:cs typeface="+mn-lt"/>
              </a:rPr>
              <a:t>Solution: Based on the identified design smells, We will refactor the code by breaking down long methods, introducing dependency injection, and replacing magic strings with constants. Here's the refactored version of the</a:t>
            </a:r>
            <a:r>
              <a:rPr lang="en-US" sz="1000" dirty="0">
                <a:solidFill>
                  <a:srgbClr val="D63384"/>
                </a:solidFill>
                <a:ea typeface="+mn-lt"/>
                <a:cs typeface="+mn-lt"/>
              </a:rPr>
              <a:t> BookResource.java</a:t>
            </a:r>
            <a:endParaRPr lang="en-US" sz="1000" dirty="0">
              <a:solidFill>
                <a:schemeClr val="bg1"/>
              </a:solidFill>
              <a:ea typeface="+mn-lt"/>
              <a:cs typeface="+mn-lt"/>
            </a:endParaRPr>
          </a:p>
          <a:p>
            <a:r>
              <a:rPr lang="en-US" sz="1200" b="1" dirty="0">
                <a:solidFill>
                  <a:schemeClr val="bg1"/>
                </a:solidFill>
                <a:ea typeface="+mn-lt"/>
                <a:cs typeface="+mn-lt"/>
              </a:rPr>
              <a:t>books-core/</a:t>
            </a:r>
            <a:r>
              <a:rPr lang="en-US" sz="1200" b="1" dirty="0" err="1">
                <a:solidFill>
                  <a:schemeClr val="bg1"/>
                </a:solidFill>
                <a:ea typeface="+mn-lt"/>
                <a:cs typeface="+mn-lt"/>
              </a:rPr>
              <a:t>src</a:t>
            </a:r>
            <a:r>
              <a:rPr lang="en-US" sz="1200" b="1" dirty="0">
                <a:solidFill>
                  <a:schemeClr val="bg1"/>
                </a:solidFill>
                <a:ea typeface="+mn-lt"/>
                <a:cs typeface="+mn-lt"/>
              </a:rPr>
              <a:t>/main/java/com/</a:t>
            </a:r>
            <a:r>
              <a:rPr lang="en-US" sz="1200" b="1" dirty="0" err="1">
                <a:solidFill>
                  <a:schemeClr val="bg1"/>
                </a:solidFill>
                <a:ea typeface="+mn-lt"/>
                <a:cs typeface="+mn-lt"/>
              </a:rPr>
              <a:t>sismics</a:t>
            </a:r>
            <a:r>
              <a:rPr lang="en-US" sz="1200" b="1" dirty="0">
                <a:solidFill>
                  <a:schemeClr val="bg1"/>
                </a:solidFill>
                <a:ea typeface="+mn-lt"/>
                <a:cs typeface="+mn-lt"/>
              </a:rPr>
              <a:t>/books/core/constant/</a:t>
            </a:r>
            <a:r>
              <a:rPr lang="en-US" sz="1200" b="1" dirty="0">
                <a:solidFill>
                  <a:srgbClr val="D63384"/>
                </a:solidFill>
                <a:ea typeface="+mn-lt"/>
                <a:cs typeface="+mn-lt"/>
              </a:rPr>
              <a:t>Constants.java</a:t>
            </a:r>
          </a:p>
          <a:p>
            <a:pPr lvl="1">
              <a:buFont typeface="Courier New" panose="020B0504020202020204" pitchFamily="34" charset="0"/>
              <a:buChar char="o"/>
            </a:pPr>
            <a:r>
              <a:rPr lang="en-US" sz="1000" dirty="0">
                <a:solidFill>
                  <a:schemeClr val="bg1"/>
                </a:solidFill>
                <a:ea typeface="+mn-lt"/>
                <a:cs typeface="+mn-lt"/>
              </a:rPr>
              <a:t>Lack of Encapsulation, Global State</a:t>
            </a:r>
          </a:p>
          <a:p>
            <a:pPr lvl="1">
              <a:buFont typeface="Courier New" panose="020B0504020202020204" pitchFamily="34" charset="0"/>
              <a:buChar char="o"/>
            </a:pPr>
            <a:r>
              <a:rPr lang="en-US" sz="1000" dirty="0">
                <a:solidFill>
                  <a:schemeClr val="bg1"/>
                </a:solidFill>
                <a:ea typeface="+mn-lt"/>
                <a:cs typeface="+mn-lt"/>
              </a:rPr>
              <a:t>Solution: we can refactor the </a:t>
            </a:r>
            <a:r>
              <a:rPr lang="en-US" sz="1000" dirty="0">
                <a:solidFill>
                  <a:srgbClr val="D63384"/>
                </a:solidFill>
                <a:ea typeface="+mn-lt"/>
                <a:cs typeface="+mn-lt"/>
              </a:rPr>
              <a:t>Constants.java class</a:t>
            </a:r>
            <a:r>
              <a:rPr lang="en-US" sz="1000" dirty="0">
                <a:solidFill>
                  <a:schemeClr val="bg1"/>
                </a:solidFill>
                <a:ea typeface="+mn-lt"/>
                <a:cs typeface="+mn-lt"/>
              </a:rPr>
              <a:t> to use a more object-oriented approach. One way to do this is to create separate classes for each group of related constants, encapsulating them within those classes.</a:t>
            </a:r>
          </a:p>
          <a:p>
            <a:r>
              <a:rPr lang="en-US" sz="1200" b="1" dirty="0">
                <a:solidFill>
                  <a:schemeClr val="bg1"/>
                </a:solidFill>
                <a:ea typeface="+mn-lt"/>
                <a:cs typeface="+mn-lt"/>
              </a:rPr>
              <a:t>books-core/</a:t>
            </a:r>
            <a:r>
              <a:rPr lang="en-US" sz="1200" b="1" dirty="0" err="1">
                <a:solidFill>
                  <a:schemeClr val="bg1"/>
                </a:solidFill>
                <a:ea typeface="+mn-lt"/>
                <a:cs typeface="+mn-lt"/>
              </a:rPr>
              <a:t>src</a:t>
            </a:r>
            <a:r>
              <a:rPr lang="en-US" sz="1200" b="1" dirty="0">
                <a:solidFill>
                  <a:schemeClr val="bg1"/>
                </a:solidFill>
                <a:ea typeface="+mn-lt"/>
                <a:cs typeface="+mn-lt"/>
              </a:rPr>
              <a:t>/main/java/com/</a:t>
            </a:r>
            <a:r>
              <a:rPr lang="en-US" sz="1200" b="1" dirty="0" err="1">
                <a:solidFill>
                  <a:schemeClr val="bg1"/>
                </a:solidFill>
                <a:ea typeface="+mn-lt"/>
                <a:cs typeface="+mn-lt"/>
              </a:rPr>
              <a:t>sismics</a:t>
            </a:r>
            <a:r>
              <a:rPr lang="en-US" sz="1200" b="1" dirty="0">
                <a:solidFill>
                  <a:schemeClr val="bg1"/>
                </a:solidFill>
                <a:ea typeface="+mn-lt"/>
                <a:cs typeface="+mn-lt"/>
              </a:rPr>
              <a:t>/books/core/listener/async/</a:t>
            </a:r>
            <a:r>
              <a:rPr lang="en-US" sz="1200" b="1" dirty="0">
                <a:solidFill>
                  <a:srgbClr val="D63384"/>
                </a:solidFill>
                <a:ea typeface="+mn-lt"/>
                <a:cs typeface="+mn-lt"/>
              </a:rPr>
              <a:t>BookImportAsyncListener.java</a:t>
            </a:r>
          </a:p>
          <a:p>
            <a:pPr lvl="1">
              <a:buFont typeface="Courier New,monospace" panose="020B0504020202020204" pitchFamily="34" charset="0"/>
              <a:buChar char="o"/>
            </a:pPr>
            <a:r>
              <a:rPr lang="en-US" sz="1000" dirty="0">
                <a:solidFill>
                  <a:schemeClr val="bg1"/>
                </a:solidFill>
                <a:ea typeface="+mn-lt"/>
                <a:cs typeface="+mn-lt"/>
              </a:rPr>
              <a:t>Large Class, Long Method, Lack of Dependency Injection, Switch Statements, Duplication</a:t>
            </a:r>
          </a:p>
          <a:p>
            <a:pPr lvl="1">
              <a:buFont typeface="Courier New,monospace" panose="020B0504020202020204" pitchFamily="34" charset="0"/>
              <a:buChar char="o"/>
            </a:pPr>
            <a:r>
              <a:rPr lang="en-US" sz="1000" dirty="0">
                <a:solidFill>
                  <a:schemeClr val="bg1"/>
                </a:solidFill>
                <a:ea typeface="+mn-lt"/>
                <a:cs typeface="+mn-lt"/>
              </a:rPr>
              <a:t>Solution: We can refactor the code by extracting methods, and simplifying the logic.</a:t>
            </a:r>
          </a:p>
          <a:p>
            <a:r>
              <a:rPr lang="en-US" sz="1200" b="1" dirty="0">
                <a:solidFill>
                  <a:schemeClr val="bg1"/>
                </a:solidFill>
                <a:ea typeface="+mn-lt"/>
                <a:cs typeface="+mn-lt"/>
              </a:rPr>
              <a:t>books-core/</a:t>
            </a:r>
            <a:r>
              <a:rPr lang="en-US" sz="1200" b="1" dirty="0" err="1">
                <a:solidFill>
                  <a:schemeClr val="bg1"/>
                </a:solidFill>
                <a:ea typeface="+mn-lt"/>
                <a:cs typeface="+mn-lt"/>
              </a:rPr>
              <a:t>src</a:t>
            </a:r>
            <a:r>
              <a:rPr lang="en-US" sz="1200" b="1" dirty="0">
                <a:solidFill>
                  <a:schemeClr val="bg1"/>
                </a:solidFill>
                <a:ea typeface="+mn-lt"/>
                <a:cs typeface="+mn-lt"/>
              </a:rPr>
              <a:t>/main/java/com/</a:t>
            </a:r>
            <a:r>
              <a:rPr lang="en-US" sz="1200" b="1" dirty="0" err="1">
                <a:solidFill>
                  <a:schemeClr val="bg1"/>
                </a:solidFill>
                <a:ea typeface="+mn-lt"/>
                <a:cs typeface="+mn-lt"/>
              </a:rPr>
              <a:t>sismics</a:t>
            </a:r>
            <a:r>
              <a:rPr lang="en-US" sz="1200" b="1" dirty="0">
                <a:solidFill>
                  <a:schemeClr val="bg1"/>
                </a:solidFill>
                <a:ea typeface="+mn-lt"/>
                <a:cs typeface="+mn-lt"/>
              </a:rPr>
              <a:t>/util/</a:t>
            </a:r>
            <a:r>
              <a:rPr lang="en-US" sz="1200" b="1" dirty="0">
                <a:solidFill>
                  <a:srgbClr val="D63384"/>
                </a:solidFill>
                <a:ea typeface="+mn-lt"/>
                <a:cs typeface="+mn-lt"/>
              </a:rPr>
              <a:t>ResourceUtil.java</a:t>
            </a:r>
          </a:p>
          <a:p>
            <a:pPr lvl="1">
              <a:buFont typeface="Courier New,monospace" panose="020B0504020202020204" pitchFamily="34" charset="0"/>
              <a:buChar char="o"/>
            </a:pPr>
            <a:r>
              <a:rPr lang="en-US" sz="1000" dirty="0">
                <a:solidFill>
                  <a:schemeClr val="bg1"/>
                </a:solidFill>
                <a:ea typeface="+mn-lt"/>
                <a:cs typeface="+mn-lt"/>
              </a:rPr>
              <a:t>Feature Envy, Long Method, Data Clumps, Switch Statements</a:t>
            </a:r>
          </a:p>
          <a:p>
            <a:r>
              <a:rPr lang="en-US" sz="1200" b="1" dirty="0">
                <a:solidFill>
                  <a:schemeClr val="bg1"/>
                </a:solidFill>
                <a:ea typeface="+mn-lt"/>
                <a:cs typeface="+mn-lt"/>
              </a:rPr>
              <a:t>books-core/</a:t>
            </a:r>
            <a:r>
              <a:rPr lang="en-US" sz="1200" b="1" dirty="0" err="1">
                <a:solidFill>
                  <a:schemeClr val="bg1"/>
                </a:solidFill>
                <a:ea typeface="+mn-lt"/>
                <a:cs typeface="+mn-lt"/>
              </a:rPr>
              <a:t>src</a:t>
            </a:r>
            <a:r>
              <a:rPr lang="en-US" sz="1200" b="1" dirty="0">
                <a:solidFill>
                  <a:schemeClr val="bg1"/>
                </a:solidFill>
                <a:ea typeface="+mn-lt"/>
                <a:cs typeface="+mn-lt"/>
              </a:rPr>
              <a:t>/main/java/com/</a:t>
            </a:r>
            <a:r>
              <a:rPr lang="en-US" sz="1200" b="1" dirty="0" err="1">
                <a:solidFill>
                  <a:schemeClr val="bg1"/>
                </a:solidFill>
                <a:ea typeface="+mn-lt"/>
                <a:cs typeface="+mn-lt"/>
              </a:rPr>
              <a:t>sismics</a:t>
            </a:r>
            <a:r>
              <a:rPr lang="en-US" sz="1200" b="1" dirty="0">
                <a:solidFill>
                  <a:schemeClr val="bg1"/>
                </a:solidFill>
                <a:ea typeface="+mn-lt"/>
                <a:cs typeface="+mn-lt"/>
              </a:rPr>
              <a:t>/util/</a:t>
            </a:r>
            <a:r>
              <a:rPr lang="en-US" sz="1200" b="1" dirty="0">
                <a:solidFill>
                  <a:srgbClr val="D63384"/>
                </a:solidFill>
                <a:ea typeface="+mn-lt"/>
                <a:cs typeface="+mn-lt"/>
              </a:rPr>
              <a:t>HttpUtil.java</a:t>
            </a:r>
          </a:p>
          <a:p>
            <a:pPr lvl="1">
              <a:buFont typeface="Courier New,monospace" panose="020B0504020202020204" pitchFamily="34" charset="0"/>
              <a:buChar char="o"/>
            </a:pPr>
            <a:r>
              <a:rPr lang="en-US" sz="1000" dirty="0">
                <a:solidFill>
                  <a:schemeClr val="bg1"/>
                </a:solidFill>
                <a:ea typeface="+mn-lt"/>
                <a:cs typeface="+mn-lt"/>
              </a:rPr>
              <a:t>Resource Management, Many resources in Java need be closed after they have been used. </a:t>
            </a:r>
          </a:p>
          <a:p>
            <a:pPr lvl="1">
              <a:buFont typeface="Courier New,monospace" panose="020B0504020202020204" pitchFamily="34" charset="0"/>
              <a:buChar char="o"/>
            </a:pPr>
            <a:r>
              <a:rPr lang="en-US" sz="1000" dirty="0">
                <a:solidFill>
                  <a:schemeClr val="bg1"/>
                </a:solidFill>
                <a:ea typeface="+mn-lt"/>
                <a:cs typeface="+mn-lt"/>
              </a:rPr>
              <a:t>Solution: Try-with-Resources: The </a:t>
            </a:r>
            <a:r>
              <a:rPr lang="en-US" sz="1000" dirty="0" err="1">
                <a:solidFill>
                  <a:srgbClr val="D63384"/>
                </a:solidFill>
                <a:ea typeface="+mn-lt"/>
                <a:cs typeface="+mn-lt"/>
              </a:rPr>
              <a:t>BufferedReader</a:t>
            </a:r>
            <a:r>
              <a:rPr lang="en-US" sz="1000" dirty="0">
                <a:solidFill>
                  <a:schemeClr val="bg1"/>
                </a:solidFill>
                <a:ea typeface="+mn-lt"/>
                <a:cs typeface="+mn-lt"/>
              </a:rPr>
              <a:t> is declared within the parentheses of the try statement</a:t>
            </a:r>
          </a:p>
          <a:p>
            <a:r>
              <a:rPr lang="en-US" sz="1200" b="1" dirty="0">
                <a:solidFill>
                  <a:schemeClr val="bg1"/>
                </a:solidFill>
                <a:ea typeface="+mn-lt"/>
                <a:cs typeface="+mn-lt"/>
              </a:rPr>
              <a:t>books-web/</a:t>
            </a:r>
            <a:r>
              <a:rPr lang="en-US" sz="1200" b="1" dirty="0" err="1">
                <a:solidFill>
                  <a:schemeClr val="bg1"/>
                </a:solidFill>
                <a:ea typeface="+mn-lt"/>
                <a:cs typeface="+mn-lt"/>
              </a:rPr>
              <a:t>src</a:t>
            </a:r>
            <a:r>
              <a:rPr lang="en-US" sz="1200" b="1" dirty="0">
                <a:solidFill>
                  <a:schemeClr val="bg1"/>
                </a:solidFill>
                <a:ea typeface="+mn-lt"/>
                <a:cs typeface="+mn-lt"/>
              </a:rPr>
              <a:t>/main/java/com/</a:t>
            </a:r>
            <a:r>
              <a:rPr lang="en-US" sz="1200" b="1" dirty="0" err="1">
                <a:solidFill>
                  <a:schemeClr val="bg1"/>
                </a:solidFill>
                <a:ea typeface="+mn-lt"/>
                <a:cs typeface="+mn-lt"/>
              </a:rPr>
              <a:t>sismics</a:t>
            </a:r>
            <a:r>
              <a:rPr lang="en-US" sz="1200" b="1" dirty="0">
                <a:solidFill>
                  <a:schemeClr val="bg1"/>
                </a:solidFill>
                <a:ea typeface="+mn-lt"/>
                <a:cs typeface="+mn-lt"/>
              </a:rPr>
              <a:t>/books/rest/resource/</a:t>
            </a:r>
            <a:r>
              <a:rPr lang="en-US" sz="1200" b="1" dirty="0">
                <a:solidFill>
                  <a:srgbClr val="D63384"/>
                </a:solidFill>
                <a:ea typeface="+mn-lt"/>
                <a:cs typeface="+mn-lt"/>
              </a:rPr>
              <a:t>BaseResource.java</a:t>
            </a:r>
          </a:p>
          <a:p>
            <a:pPr lvl="1">
              <a:spcBef>
                <a:spcPts val="1000"/>
              </a:spcBef>
              <a:buFont typeface="Avenir Next LT Pro" panose="020B0504020202020204" pitchFamily="34" charset="0"/>
              <a:buChar char="o"/>
            </a:pPr>
            <a:r>
              <a:rPr lang="en-US" sz="1000" dirty="0">
                <a:solidFill>
                  <a:schemeClr val="bg1"/>
                </a:solidFill>
                <a:ea typeface="+mn-lt"/>
                <a:cs typeface="+mn-lt"/>
              </a:rPr>
              <a:t>Redundant Null Check, </a:t>
            </a:r>
            <a:r>
              <a:rPr lang="en-US" sz="1000" dirty="0" err="1">
                <a:solidFill>
                  <a:schemeClr val="bg1"/>
                </a:solidFill>
                <a:ea typeface="+mn-lt"/>
                <a:cs typeface="+mn-lt"/>
              </a:rPr>
              <a:t>Unthrown</a:t>
            </a:r>
            <a:r>
              <a:rPr lang="en-US" sz="1000" dirty="0">
                <a:solidFill>
                  <a:schemeClr val="bg1"/>
                </a:solidFill>
                <a:ea typeface="+mn-lt"/>
                <a:cs typeface="+mn-lt"/>
              </a:rPr>
              <a:t> Exception in Method Signature.</a:t>
            </a:r>
          </a:p>
          <a:p>
            <a:pPr lvl="1">
              <a:buChar char="o"/>
            </a:pPr>
            <a:r>
              <a:rPr lang="en-US" sz="1000" dirty="0">
                <a:solidFill>
                  <a:schemeClr val="bg1"/>
                </a:solidFill>
                <a:ea typeface="+mn-lt"/>
                <a:cs typeface="+mn-lt"/>
              </a:rPr>
              <a:t>Solution: Redundant Check Elimination: The superfluous null checks preceding the</a:t>
            </a:r>
            <a:r>
              <a:rPr lang="en-US" sz="1000" dirty="0">
                <a:solidFill>
                  <a:srgbClr val="D63384"/>
                </a:solidFill>
                <a:ea typeface="+mn-lt"/>
                <a:cs typeface="+mn-lt"/>
              </a:rPr>
              <a:t> </a:t>
            </a:r>
            <a:r>
              <a:rPr lang="en-US" sz="1000" dirty="0" err="1">
                <a:solidFill>
                  <a:srgbClr val="D63384"/>
                </a:solidFill>
                <a:ea typeface="+mn-lt"/>
                <a:cs typeface="+mn-lt"/>
              </a:rPr>
              <a:t>instanceof</a:t>
            </a:r>
            <a:r>
              <a:rPr lang="en-US" sz="1000" dirty="0">
                <a:solidFill>
                  <a:schemeClr val="bg1"/>
                </a:solidFill>
                <a:ea typeface="+mn-lt"/>
                <a:cs typeface="+mn-lt"/>
              </a:rPr>
              <a:t> operator have been eliminated from the</a:t>
            </a:r>
            <a:r>
              <a:rPr lang="en-US" sz="1000" dirty="0">
                <a:solidFill>
                  <a:srgbClr val="D63384"/>
                </a:solidFill>
                <a:ea typeface="+mn-lt"/>
                <a:cs typeface="+mn-lt"/>
              </a:rPr>
              <a:t> authenticate()</a:t>
            </a:r>
            <a:r>
              <a:rPr lang="en-US" sz="1000" dirty="0">
                <a:solidFill>
                  <a:schemeClr val="bg1"/>
                </a:solidFill>
                <a:ea typeface="+mn-lt"/>
                <a:cs typeface="+mn-lt"/>
              </a:rPr>
              <a:t> method. </a:t>
            </a:r>
          </a:p>
          <a:p>
            <a:r>
              <a:rPr lang="en-US" sz="1200" b="1" dirty="0">
                <a:solidFill>
                  <a:schemeClr val="bg1"/>
                </a:solidFill>
                <a:ea typeface="+mn-lt"/>
                <a:cs typeface="+mn-lt"/>
              </a:rPr>
              <a:t>books-web/</a:t>
            </a:r>
            <a:r>
              <a:rPr lang="en-US" sz="1200" b="1" dirty="0" err="1">
                <a:solidFill>
                  <a:schemeClr val="bg1"/>
                </a:solidFill>
                <a:ea typeface="+mn-lt"/>
                <a:cs typeface="+mn-lt"/>
              </a:rPr>
              <a:t>src</a:t>
            </a:r>
            <a:r>
              <a:rPr lang="en-US" sz="1200" b="1" dirty="0">
                <a:solidFill>
                  <a:schemeClr val="bg1"/>
                </a:solidFill>
                <a:ea typeface="+mn-lt"/>
                <a:cs typeface="+mn-lt"/>
              </a:rPr>
              <a:t>/main/java/com/</a:t>
            </a:r>
            <a:r>
              <a:rPr lang="en-US" sz="1200" b="1" dirty="0" err="1">
                <a:solidFill>
                  <a:schemeClr val="bg1"/>
                </a:solidFill>
                <a:ea typeface="+mn-lt"/>
                <a:cs typeface="+mn-lt"/>
              </a:rPr>
              <a:t>sismics</a:t>
            </a:r>
            <a:r>
              <a:rPr lang="en-US" sz="1200" b="1" dirty="0">
                <a:solidFill>
                  <a:schemeClr val="bg1"/>
                </a:solidFill>
                <a:ea typeface="+mn-lt"/>
                <a:cs typeface="+mn-lt"/>
              </a:rPr>
              <a:t>/books/rest/resource/</a:t>
            </a:r>
            <a:r>
              <a:rPr lang="en-US" sz="1200" b="1" dirty="0">
                <a:solidFill>
                  <a:srgbClr val="D63384"/>
                </a:solidFill>
                <a:ea typeface="+mn-lt"/>
                <a:cs typeface="+mn-lt"/>
              </a:rPr>
              <a:t>BaseResource.java</a:t>
            </a:r>
          </a:p>
          <a:p>
            <a:pPr lvl="1">
              <a:buFont typeface="Courier New,monospace" panose="020B0504020202020204" pitchFamily="34" charset="0"/>
              <a:buChar char="o"/>
            </a:pPr>
            <a:r>
              <a:rPr lang="en-US" sz="1000" dirty="0">
                <a:solidFill>
                  <a:schemeClr val="bg1"/>
                </a:solidFill>
                <a:ea typeface="+mn-lt"/>
                <a:cs typeface="+mn-lt"/>
              </a:rPr>
              <a:t>Large Class, Feature Envy, Lack of Encapsulation.</a:t>
            </a:r>
          </a:p>
          <a:p>
            <a:pPr lvl="1">
              <a:buFont typeface="Courier New,monospace" panose="020B0504020202020204" pitchFamily="34" charset="0"/>
              <a:buChar char="o"/>
            </a:pPr>
            <a:r>
              <a:rPr lang="en-US" sz="1000" dirty="0">
                <a:solidFill>
                  <a:schemeClr val="bg1"/>
                </a:solidFill>
                <a:ea typeface="+mn-lt"/>
                <a:cs typeface="+mn-lt"/>
              </a:rPr>
              <a:t>Solution: We can extract the authentication logic into a separate </a:t>
            </a:r>
            <a:r>
              <a:rPr lang="en-US" sz="1000" dirty="0" err="1">
                <a:solidFill>
                  <a:srgbClr val="D63384"/>
                </a:solidFill>
                <a:ea typeface="+mn-lt"/>
                <a:cs typeface="+mn-lt"/>
              </a:rPr>
              <a:t>AuthenticationService</a:t>
            </a:r>
            <a:r>
              <a:rPr lang="en-US" sz="1000" dirty="0">
                <a:solidFill>
                  <a:schemeClr val="bg1"/>
                </a:solidFill>
                <a:ea typeface="+mn-lt"/>
                <a:cs typeface="+mn-lt"/>
              </a:rPr>
              <a:t> class to adhere to SRP.</a:t>
            </a:r>
          </a:p>
        </p:txBody>
      </p:sp>
    </p:spTree>
    <p:extLst>
      <p:ext uri="{BB962C8B-B14F-4D97-AF65-F5344CB8AC3E}">
        <p14:creationId xmlns:p14="http://schemas.microsoft.com/office/powerpoint/2010/main" val="2803157850"/>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ExploreVTI</vt:lpstr>
      <vt:lpstr>Sismics Books Project-1 Team_11</vt:lpstr>
      <vt:lpstr>Strategy Employed for Project Completion</vt:lpstr>
      <vt:lpstr>Distribute Tasks Following Team Ddiscussion</vt:lpstr>
      <vt:lpstr>Collaboratively Install Required Project Tools</vt:lpstr>
      <vt:lpstr>Identify Classes With Team Coordination</vt:lpstr>
      <vt:lpstr>UML Diagrams for Each Subsystem</vt:lpstr>
      <vt:lpstr>UML Diagrams for Each Subsystem ...</vt:lpstr>
      <vt:lpstr>UML Diagrams for Each Subsystem...</vt:lpstr>
      <vt:lpstr>Detect Design Smells help of SonarQube</vt:lpstr>
      <vt:lpstr>Refactor Code Individually for Design Smells</vt:lpstr>
      <vt:lpstr>List of Created issues and PR on GitHub</vt:lpstr>
      <vt:lpstr>Conduct Code Metrics Analysis using CodeMR  Reevaluate the Code Post-Refactoring using CodeMR</vt:lpstr>
      <vt:lpstr>Compare Manual and LLM Refactoring</vt:lpstr>
      <vt:lpstr>Bonus Tasks</vt:lpstr>
      <vt:lpstr>Bonus Tasks...</vt:lpstr>
      <vt:lpstr>How it Works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86</cp:revision>
  <dcterms:created xsi:type="dcterms:W3CDTF">2024-03-03T11:39:57Z</dcterms:created>
  <dcterms:modified xsi:type="dcterms:W3CDTF">2024-03-05T07:17:58Z</dcterms:modified>
</cp:coreProperties>
</file>